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9144000" cx="16256000"/>
  <p:notesSz cx="6858000" cy="9144000"/>
  <p:embeddedFontLst>
    <p:embeddedFont>
      <p:font typeface="Lexend"/>
      <p:regular r:id="rId24"/>
      <p:bold r:id="rId25"/>
    </p:embeddedFont>
    <p:embeddedFont>
      <p:font typeface="Alegreya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0" roundtripDataSignature="AMtx7mjWqHACRZsyC/miic1qJ4LxTIMb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exend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legreya-regular.fntdata"/><Relationship Id="rId25" Type="http://schemas.openxmlformats.org/officeDocument/2006/relationships/font" Target="fonts/Lexend-bold.fntdata"/><Relationship Id="rId28" Type="http://schemas.openxmlformats.org/officeDocument/2006/relationships/font" Target="fonts/Alegreya-italic.fntdata"/><Relationship Id="rId27" Type="http://schemas.openxmlformats.org/officeDocument/2006/relationships/font" Target="fonts/Alegrey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grey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e0be1d6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g3de0be1d6b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5" name="Google Shape;1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(g3de102c6419_49_0)">
  <p:cSld name="Generated (g3de102c6419_49_0)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26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-81875" y="8097300"/>
            <a:ext cx="15156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4729"/>
                </a:solidFill>
                <a:latin typeface="Alegreya"/>
                <a:ea typeface="Alegreya"/>
                <a:cs typeface="Alegreya"/>
                <a:sym typeface="Alegreya"/>
              </a:rPr>
              <a:t>Team members: </a:t>
            </a:r>
            <a:endParaRPr b="1" i="0" sz="2800" u="none" cap="none" strike="noStrike">
              <a:solidFill>
                <a:srgbClr val="004729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4729"/>
                </a:solidFill>
                <a:latin typeface="Calibri"/>
                <a:ea typeface="Calibri"/>
                <a:cs typeface="Calibri"/>
                <a:sym typeface="Calibri"/>
              </a:rPr>
              <a:t>Biju Balakrishnan Nair (CEO),  Dimitrios Pavlopoulos (CFO), Liyan Miao (COO) &amp; Syed Zahed Ali (CTO)  </a:t>
            </a:r>
            <a:endParaRPr b="0" i="0" sz="2800" u="none" cap="none" strike="noStrike">
              <a:solidFill>
                <a:srgbClr val="0047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 amt="63000"/>
          </a:blip>
          <a:srcRect b="0" l="0" r="0" t="0"/>
          <a:stretch/>
        </p:blipFill>
        <p:spPr>
          <a:xfrm>
            <a:off x="8593725" y="187725"/>
            <a:ext cx="2078275" cy="190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8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1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/>
          <p:nvPr/>
        </p:nvSpPr>
        <p:spPr>
          <a:xfrm>
            <a:off x="3638175" y="6978648"/>
            <a:ext cx="760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5%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11926849" y="6995192"/>
            <a:ext cx="939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10%</a:t>
            </a:r>
            <a:endParaRPr b="1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930577" y="5751525"/>
            <a:ext cx="3695400" cy="800400"/>
          </a:xfrm>
          <a:prstGeom prst="rect">
            <a:avLst/>
          </a:prstGeom>
          <a:solidFill>
            <a:srgbClr val="E6E3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P</a:t>
            </a:r>
            <a:r>
              <a:rPr i="0" lang="en-US" sz="2000" u="none" cap="none" strike="noStrike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remium </a:t>
            </a:r>
            <a:r>
              <a:rPr lang="en-US" sz="2000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i="0" lang="en-US" sz="2000" u="none" cap="none" strike="noStrike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ubscription</a:t>
            </a:r>
            <a:endParaRPr i="0" sz="2000" u="none" cap="none" strike="noStrike">
              <a:solidFill>
                <a:srgbClr val="0A0A08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000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Monitoring &amp; Future Events </a:t>
            </a:r>
            <a:r>
              <a:rPr i="0" lang="en-US" sz="2000" u="none" cap="none" strike="noStrike">
                <a:solidFill>
                  <a:srgbClr val="0A0A08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 i="0" sz="2000" u="none" cap="none" strike="noStrike">
              <a:solidFill>
                <a:srgbClr val="0A0A08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2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36150" y="8517652"/>
            <a:ext cx="1670234" cy="56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4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5"/>
          <p:cNvPicPr preferRelativeResize="0"/>
          <p:nvPr/>
        </p:nvPicPr>
        <p:blipFill rotWithShape="1">
          <a:blip r:embed="rId4">
            <a:alphaModFix/>
          </a:blip>
          <a:srcRect b="50" l="7418" r="7418" t="40"/>
          <a:stretch/>
        </p:blipFill>
        <p:spPr>
          <a:xfrm>
            <a:off x="926950" y="2203975"/>
            <a:ext cx="2952900" cy="3238500"/>
          </a:xfrm>
          <a:prstGeom prst="roundRect">
            <a:avLst>
              <a:gd fmla="val 2580" name="adj"/>
            </a:avLst>
          </a:prstGeom>
          <a:noFill/>
          <a:ln>
            <a:noFill/>
          </a:ln>
        </p:spPr>
      </p:pic>
      <p:pic>
        <p:nvPicPr>
          <p:cNvPr id="199" name="Google Shape;199;p15"/>
          <p:cNvPicPr preferRelativeResize="0"/>
          <p:nvPr/>
        </p:nvPicPr>
        <p:blipFill rotWithShape="1">
          <a:blip r:embed="rId5">
            <a:alphaModFix/>
          </a:blip>
          <a:srcRect b="60" l="7185" r="7177" t="60"/>
          <a:stretch/>
        </p:blipFill>
        <p:spPr>
          <a:xfrm>
            <a:off x="4738949" y="2203975"/>
            <a:ext cx="2952900" cy="3238500"/>
          </a:xfrm>
          <a:prstGeom prst="roundRect">
            <a:avLst>
              <a:gd fmla="val 2580" name="adj"/>
            </a:avLst>
          </a:prstGeom>
          <a:noFill/>
          <a:ln>
            <a:noFill/>
          </a:ln>
        </p:spPr>
      </p:pic>
      <p:pic>
        <p:nvPicPr>
          <p:cNvPr id="200" name="Google Shape;200;p15"/>
          <p:cNvPicPr preferRelativeResize="0"/>
          <p:nvPr/>
        </p:nvPicPr>
        <p:blipFill rotWithShape="1">
          <a:blip r:embed="rId6">
            <a:alphaModFix/>
          </a:blip>
          <a:srcRect b="40" l="5962" r="5971" t="40"/>
          <a:stretch/>
        </p:blipFill>
        <p:spPr>
          <a:xfrm>
            <a:off x="8550950" y="2203975"/>
            <a:ext cx="2952900" cy="3238500"/>
          </a:xfrm>
          <a:prstGeom prst="roundRect">
            <a:avLst>
              <a:gd fmla="val 2580" name="adj"/>
            </a:avLst>
          </a:prstGeom>
          <a:noFill/>
          <a:ln>
            <a:noFill/>
          </a:ln>
        </p:spPr>
      </p:pic>
      <p:pic>
        <p:nvPicPr>
          <p:cNvPr id="201" name="Google Shape;201;p15"/>
          <p:cNvPicPr preferRelativeResize="0"/>
          <p:nvPr/>
        </p:nvPicPr>
        <p:blipFill rotWithShape="1">
          <a:blip r:embed="rId7">
            <a:alphaModFix/>
          </a:blip>
          <a:srcRect b="0" l="6443" r="6721" t="0"/>
          <a:stretch/>
        </p:blipFill>
        <p:spPr>
          <a:xfrm>
            <a:off x="12346413" y="2203975"/>
            <a:ext cx="2952900" cy="3238500"/>
          </a:xfrm>
          <a:prstGeom prst="roundRect">
            <a:avLst>
              <a:gd fmla="val 2580" name="adj"/>
            </a:avLst>
          </a:prstGeom>
          <a:noFill/>
          <a:ln>
            <a:noFill/>
          </a:ln>
        </p:spPr>
      </p:pic>
      <p:sp>
        <p:nvSpPr>
          <p:cNvPr id="202" name="Google Shape;202;p15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6"/>
          <p:cNvSpPr txBox="1"/>
          <p:nvPr/>
        </p:nvSpPr>
        <p:spPr>
          <a:xfrm>
            <a:off x="114000" y="84173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7"/>
          <p:cNvSpPr txBox="1"/>
          <p:nvPr/>
        </p:nvSpPr>
        <p:spPr>
          <a:xfrm>
            <a:off x="80950" y="8466900"/>
            <a:ext cx="597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7"/>
          <p:cNvSpPr txBox="1"/>
          <p:nvPr/>
        </p:nvSpPr>
        <p:spPr>
          <a:xfrm>
            <a:off x="-1500" y="1226475"/>
            <a:ext cx="162591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Invest in HomeIQ.</a:t>
            </a:r>
            <a:endParaRPr b="0" sz="32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rPr b="0" lang="en-US"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Maximize your property value.</a:t>
            </a:r>
            <a:endParaRPr b="0" sz="32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rPr b="0" lang="en-US"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Consider it done.</a:t>
            </a:r>
            <a:endParaRPr b="0" sz="32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de0be1d6b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de0be1d6bf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66100" y="8665450"/>
            <a:ext cx="1289900" cy="4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3de0be1d6bf_0_0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g3de0be1d6bf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 amt="63000"/>
          </a:blip>
          <a:srcRect b="0" l="0" r="0" t="0"/>
          <a:stretch/>
        </p:blipFill>
        <p:spPr>
          <a:xfrm>
            <a:off x="7219023" y="4338550"/>
            <a:ext cx="1817951" cy="16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 txBox="1"/>
          <p:nvPr/>
        </p:nvSpPr>
        <p:spPr>
          <a:xfrm>
            <a:off x="80950" y="8466900"/>
            <a:ext cx="44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4B2D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b="0" i="0" sz="2500" u="none" cap="none" strike="noStrike">
              <a:solidFill>
                <a:srgbClr val="004B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83425" y="8676075"/>
            <a:ext cx="1372575" cy="46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