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sldIdLst>
    <p:sldId id="256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CJW/0wFymU7yhVyGUhXLaPsHX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($M)</c:v>
                </c:pt>
              </c:strCache>
            </c:strRef>
          </c:tx>
          <c:spPr>
            <a:solidFill>
              <a:srgbClr val="1A6FFF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</c:v>
                </c:pt>
                <c:pt idx="1">
                  <c:v>2.4</c:v>
                </c:pt>
                <c:pt idx="2">
                  <c:v>8.1999999999999993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4DEA-B5C7-5B8CE94A6A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Costs ($M)</c:v>
                </c:pt>
              </c:strCache>
            </c:strRef>
          </c:tx>
          <c:spPr>
            <a:solidFill>
              <a:srgbClr val="CBD5E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3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4-4DEA-B5C7-5B8CE94A6A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 and FL are deliberate — highest daycare density plus highest Silver Alert activation rate in the US. We're not picking states randomly. Each geographic expansion is data-driven. And note: the model gets cheaper as we scale — OEM integration in Phase 3 means we bear near-zero hardware cost nationally.</a:t>
            </a:r>
            <a:endParaRPr/>
          </a:p>
        </p:txBody>
      </p:sp>
      <p:sp>
        <p:nvSpPr>
          <p:cNvPr id="540" name="Google Shape;540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8" name="Google Shape;598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7" name="Google Shape;677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8" name="Google Shape;678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6f2ab35a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7" name="Google Shape;737;g386f2ab35a8_1_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8" name="Google Shape;738;g386f2ab35a8_1_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these numbers breathe. Don't rush. Then say: 'These aren't abstract statistics. You just met one of them.' Advance to Emma.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timeline slowly. Let the red 8:00 PM land. Pause before advancing. Then say: 'Emma is one of 800,000 families this year. And the system hasn't changed since 1996.' That's your transition.</a:t>
            </a: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word is 'active.' Amber Alert broadcasts and waits. SentinelAI actively searches. That is the entire product thesis in one contrast. Drive this home before moving on.</a:t>
            </a:r>
            <a:endParaRPr/>
          </a:p>
        </p:txBody>
      </p:sp>
      <p:sp>
        <p:nvSpPr>
          <p:cNvPr id="73" name="Google Shape;73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family gets a live update every 5 minutes with SentinelAI. With Amber Alert they get nothing after the initial broadcast. That silence — that not knowing — is the product gap we fill. This slide should feel visceral, not analytical.</a:t>
            </a: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Watch is a lifestyle accessory. AirTag is an asset tracker. Amber Alert is a broadcast system. SentinelAI is the only active search network. The Phase 2 Apple partnership is the 'backdoor' — instead of competing, we run on their hardware. 1.5 billion devices become distribution. This usually lands well with investors.</a:t>
            </a:r>
            <a:endParaRPr/>
          </a:p>
        </p:txBody>
      </p:sp>
      <p:sp>
        <p:nvSpPr>
          <p:cNvPr id="293" name="Google Shape;293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86868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173736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260604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47472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0" y="4343400"/>
            <a:ext cx="9144000" cy="10973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02920" y="875059"/>
            <a:ext cx="54864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Calibri"/>
              <a:buNone/>
            </a:pPr>
            <a:r>
              <a:rPr lang="en-US" sz="6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</a:t>
            </a:r>
            <a:r>
              <a:rPr lang="en-US" sz="64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endParaRPr sz="6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02920" y="2026565"/>
            <a:ext cx="5029200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2200"/>
              <a:buFont typeface="Calibri"/>
              <a:buNone/>
            </a:pPr>
            <a:r>
              <a:rPr lang="en-US" sz="2200" b="0" i="1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Find. Protect. Bring Home.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02933" y="2459924"/>
            <a:ext cx="4937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50"/>
              <a:buFont typeface="Calibri"/>
              <a:buNone/>
            </a:pPr>
            <a:r>
              <a:rPr lang="en-US" sz="14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The AI-powered active search network that finds</a:t>
            </a:r>
            <a:endParaRPr sz="14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50"/>
              <a:buFont typeface="Calibri"/>
              <a:buNone/>
            </a:pPr>
            <a:r>
              <a:rPr lang="en-US" sz="14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missing people before the trail goes cold</a:t>
            </a:r>
            <a:endParaRPr sz="14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2"/>
          <p:cNvGrpSpPr/>
          <p:nvPr/>
        </p:nvGrpSpPr>
        <p:grpSpPr>
          <a:xfrm>
            <a:off x="6074380" y="894198"/>
            <a:ext cx="2743200" cy="2743200"/>
            <a:chOff x="6217920" y="548640"/>
            <a:chExt cx="2743200" cy="2743200"/>
          </a:xfrm>
        </p:grpSpPr>
        <p:sp>
          <p:nvSpPr>
            <p:cNvPr id="31" name="Google Shape;31;p2"/>
            <p:cNvSpPr/>
            <p:nvPr/>
          </p:nvSpPr>
          <p:spPr>
            <a:xfrm>
              <a:off x="6217920" y="548640"/>
              <a:ext cx="2743200" cy="2743200"/>
            </a:xfrm>
            <a:prstGeom prst="ellipse">
              <a:avLst/>
            </a:prstGeom>
            <a:solidFill>
              <a:srgbClr val="1A6FFF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92240" y="822960"/>
              <a:ext cx="2194560" cy="2194560"/>
            </a:xfrm>
            <a:prstGeom prst="ellipse">
              <a:avLst/>
            </a:prstGeom>
            <a:solidFill>
              <a:srgbClr val="1A6FFF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66560" y="1097280"/>
              <a:ext cx="1645920" cy="1645920"/>
            </a:xfrm>
            <a:prstGeom prst="ellipse">
              <a:avLst/>
            </a:prstGeom>
            <a:solidFill>
              <a:srgbClr val="1A6FFF">
                <a:alpha val="4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34;p2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0880" y="1325880"/>
              <a:ext cx="1097280" cy="1097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2"/>
          <p:cNvSpPr/>
          <p:nvPr/>
        </p:nvSpPr>
        <p:spPr>
          <a:xfrm>
            <a:off x="502920" y="4848445"/>
            <a:ext cx="45720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Seed Round  ·  April 2026  ·  Confidential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8670" y="3654186"/>
            <a:ext cx="4937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50"/>
              <a:buFont typeface="Calibri"/>
              <a:buNone/>
            </a:pPr>
            <a:r>
              <a:rPr lang="en-US" sz="1450" b="1" i="1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Rohit Bhola, Satyendra Tamma, Viren Kalsekar,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50"/>
              <a:buFont typeface="Calibri"/>
              <a:buNone/>
            </a:pPr>
            <a:r>
              <a:rPr lang="en-US" sz="1450" b="1" i="1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Kuldeep Bhadoria, Liu Jiang</a:t>
            </a:r>
            <a:endParaRPr sz="145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"/>
          <p:cNvSpPr/>
          <p:nvPr/>
        </p:nvSpPr>
        <p:spPr>
          <a:xfrm>
            <a:off x="384048" y="54864"/>
            <a:ext cx="8375904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Senti AI/Dashcams to Smart Infrastructure.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"/>
          <p:cNvSpPr/>
          <p:nvPr/>
        </p:nvSpPr>
        <p:spPr>
          <a:xfrm>
            <a:off x="384048" y="475488"/>
            <a:ext cx="8375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50"/>
              <a:buFont typeface="Arial"/>
              <a:buNone/>
            </a:pPr>
            <a:r>
              <a:rPr lang="en-US" sz="11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One unified roadmap — tech, market, model and geography evolving in lockstep.</a:t>
            </a:r>
            <a:endParaRPr sz="1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"/>
          <p:cNvSpPr/>
          <p:nvPr/>
        </p:nvSpPr>
        <p:spPr>
          <a:xfrm>
            <a:off x="1235163" y="749808"/>
            <a:ext cx="1908810" cy="40233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"/>
          <p:cNvSpPr/>
          <p:nvPr/>
        </p:nvSpPr>
        <p:spPr>
          <a:xfrm>
            <a:off x="1235163" y="832108"/>
            <a:ext cx="19089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"/>
          <p:cNvSpPr/>
          <p:nvPr/>
        </p:nvSpPr>
        <p:spPr>
          <a:xfrm>
            <a:off x="3198837" y="749808"/>
            <a:ext cx="1908810" cy="40233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"/>
          <p:cNvSpPr/>
          <p:nvPr/>
        </p:nvSpPr>
        <p:spPr>
          <a:xfrm>
            <a:off x="3198837" y="832108"/>
            <a:ext cx="19089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2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5162511" y="749808"/>
            <a:ext cx="1908810" cy="40233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5162511" y="832108"/>
            <a:ext cx="19089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7126185" y="749808"/>
            <a:ext cx="1908810" cy="402336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"/>
          <p:cNvSpPr/>
          <p:nvPr/>
        </p:nvSpPr>
        <p:spPr>
          <a:xfrm>
            <a:off x="7126185" y="832108"/>
            <a:ext cx="19089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4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"/>
          <p:cNvSpPr/>
          <p:nvPr/>
        </p:nvSpPr>
        <p:spPr>
          <a:xfrm>
            <a:off x="275043" y="1152144"/>
            <a:ext cx="886968" cy="566928"/>
          </a:xfrm>
          <a:prstGeom prst="rect">
            <a:avLst/>
          </a:prstGeom>
          <a:solidFill>
            <a:srgbClr val="0B1E38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"/>
          <p:cNvSpPr/>
          <p:nvPr/>
        </p:nvSpPr>
        <p:spPr>
          <a:xfrm>
            <a:off x="275043" y="1152144"/>
            <a:ext cx="88696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"/>
          <p:cNvSpPr/>
          <p:nvPr/>
        </p:nvSpPr>
        <p:spPr>
          <a:xfrm>
            <a:off x="275043" y="1733586"/>
            <a:ext cx="886968" cy="978408"/>
          </a:xfrm>
          <a:prstGeom prst="rect">
            <a:avLst/>
          </a:prstGeom>
          <a:solidFill>
            <a:srgbClr val="0B1E38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"/>
          <p:cNvSpPr/>
          <p:nvPr/>
        </p:nvSpPr>
        <p:spPr>
          <a:xfrm>
            <a:off x="275043" y="1769871"/>
            <a:ext cx="886968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MARKETS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"/>
          <p:cNvSpPr/>
          <p:nvPr/>
        </p:nvSpPr>
        <p:spPr>
          <a:xfrm>
            <a:off x="275043" y="2713008"/>
            <a:ext cx="886968" cy="877824"/>
          </a:xfrm>
          <a:prstGeom prst="rect">
            <a:avLst/>
          </a:prstGeom>
          <a:solidFill>
            <a:srgbClr val="0B1E38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"/>
          <p:cNvSpPr/>
          <p:nvPr/>
        </p:nvSpPr>
        <p:spPr>
          <a:xfrm>
            <a:off x="275043" y="2713008"/>
            <a:ext cx="886968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"/>
          <p:cNvSpPr/>
          <p:nvPr/>
        </p:nvSpPr>
        <p:spPr>
          <a:xfrm>
            <a:off x="275043" y="3590832"/>
            <a:ext cx="886968" cy="859536"/>
          </a:xfrm>
          <a:prstGeom prst="rect">
            <a:avLst/>
          </a:prstGeom>
          <a:solidFill>
            <a:srgbClr val="0B1E38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"/>
          <p:cNvSpPr/>
          <p:nvPr/>
        </p:nvSpPr>
        <p:spPr>
          <a:xfrm>
            <a:off x="275043" y="3590832"/>
            <a:ext cx="886968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"/>
          <p:cNvSpPr/>
          <p:nvPr/>
        </p:nvSpPr>
        <p:spPr>
          <a:xfrm>
            <a:off x="275043" y="4450368"/>
            <a:ext cx="8375904" cy="22860"/>
          </a:xfrm>
          <a:prstGeom prst="rect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"/>
          <p:cNvSpPr/>
          <p:nvPr/>
        </p:nvSpPr>
        <p:spPr>
          <a:xfrm>
            <a:off x="1235163" y="1152144"/>
            <a:ext cx="1908810" cy="5669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"/>
          <p:cNvSpPr/>
          <p:nvPr/>
        </p:nvSpPr>
        <p:spPr>
          <a:xfrm>
            <a:off x="1235163" y="1152144"/>
            <a:ext cx="1908810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"/>
          <p:cNvSpPr/>
          <p:nvPr/>
        </p:nvSpPr>
        <p:spPr>
          <a:xfrm>
            <a:off x="1363179" y="1243584"/>
            <a:ext cx="274320" cy="274320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899" y="128930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"/>
          <p:cNvSpPr/>
          <p:nvPr/>
        </p:nvSpPr>
        <p:spPr>
          <a:xfrm>
            <a:off x="1631181" y="1243584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Dashcams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"/>
          <p:cNvSpPr/>
          <p:nvPr/>
        </p:nvSpPr>
        <p:spPr>
          <a:xfrm>
            <a:off x="3198837" y="1152144"/>
            <a:ext cx="1908810" cy="5669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"/>
          <p:cNvSpPr/>
          <p:nvPr/>
        </p:nvSpPr>
        <p:spPr>
          <a:xfrm>
            <a:off x="3198837" y="1152144"/>
            <a:ext cx="1908810" cy="3657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"/>
          <p:cNvSpPr/>
          <p:nvPr/>
        </p:nvSpPr>
        <p:spPr>
          <a:xfrm>
            <a:off x="3326853" y="1243584"/>
            <a:ext cx="274320" cy="27432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573" y="128930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"/>
          <p:cNvSpPr/>
          <p:nvPr/>
        </p:nvSpPr>
        <p:spPr>
          <a:xfrm>
            <a:off x="3594855" y="1243584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Dashcam Scale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"/>
          <p:cNvSpPr/>
          <p:nvPr/>
        </p:nvSpPr>
        <p:spPr>
          <a:xfrm>
            <a:off x="3308565" y="1554480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10,000 nodes · TX &amp; FL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"/>
          <p:cNvSpPr/>
          <p:nvPr/>
        </p:nvSpPr>
        <p:spPr>
          <a:xfrm>
            <a:off x="3308565" y="1824735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Delivery fleet expansion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3308565" y="2044191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First OEM pilot talks begin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5162511" y="1152144"/>
            <a:ext cx="1908810" cy="5669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5162511" y="1152144"/>
            <a:ext cx="1908810" cy="3657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5290527" y="1243584"/>
            <a:ext cx="274320" cy="274320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6247" y="128930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"/>
          <p:cNvSpPr/>
          <p:nvPr/>
        </p:nvSpPr>
        <p:spPr>
          <a:xfrm>
            <a:off x="5558529" y="1243584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OEM Integration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5272239" y="1554480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Ford / GM software pilot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5272239" y="1824735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Connected car AI module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5272239" y="2044191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50-state dashcam mesh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7126185" y="1152144"/>
            <a:ext cx="1908810" cy="5669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"/>
          <p:cNvSpPr/>
          <p:nvPr/>
        </p:nvSpPr>
        <p:spPr>
          <a:xfrm>
            <a:off x="7126185" y="1152144"/>
            <a:ext cx="1908810" cy="36576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"/>
          <p:cNvSpPr/>
          <p:nvPr/>
        </p:nvSpPr>
        <p:spPr>
          <a:xfrm>
            <a:off x="7254201" y="1243584"/>
            <a:ext cx="274320" cy="274320"/>
          </a:xfrm>
          <a:prstGeom prst="ellipse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9921" y="128930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"/>
          <p:cNvSpPr/>
          <p:nvPr/>
        </p:nvSpPr>
        <p:spPr>
          <a:xfrm>
            <a:off x="7522203" y="1243584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OEM at Scale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7235913" y="1554480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70M+ connected vehicles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"/>
          <p:cNvSpPr/>
          <p:nvPr/>
        </p:nvSpPr>
        <p:spPr>
          <a:xfrm>
            <a:off x="7235913" y="1824735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Software-only · zero hardware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"/>
          <p:cNvSpPr/>
          <p:nvPr/>
        </p:nvSpPr>
        <p:spPr>
          <a:xfrm>
            <a:off x="7235913" y="2044191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EU OEM partnerships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"/>
          <p:cNvSpPr/>
          <p:nvPr/>
        </p:nvSpPr>
        <p:spPr>
          <a:xfrm>
            <a:off x="1225416" y="1719713"/>
            <a:ext cx="1908810" cy="97840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"/>
          <p:cNvSpPr/>
          <p:nvPr/>
        </p:nvSpPr>
        <p:spPr>
          <a:xfrm>
            <a:off x="1235163" y="1726329"/>
            <a:ext cx="1908810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"/>
          <p:cNvSpPr/>
          <p:nvPr/>
        </p:nvSpPr>
        <p:spPr>
          <a:xfrm>
            <a:off x="1363179" y="1861311"/>
            <a:ext cx="274320" cy="274320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899" y="1907031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"/>
          <p:cNvSpPr/>
          <p:nvPr/>
        </p:nvSpPr>
        <p:spPr>
          <a:xfrm>
            <a:off x="1631181" y="1861311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Children 0–5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"/>
          <p:cNvSpPr/>
          <p:nvPr/>
        </p:nvSpPr>
        <p:spPr>
          <a:xfrm>
            <a:off x="1344891" y="2172207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100 CA daycare partners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"/>
          <p:cNvSpPr/>
          <p:nvPr/>
        </p:nvSpPr>
        <p:spPr>
          <a:xfrm>
            <a:off x="3198837" y="1733586"/>
            <a:ext cx="1908810" cy="97840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3198837" y="1726329"/>
            <a:ext cx="1908810" cy="3657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"/>
          <p:cNvSpPr/>
          <p:nvPr/>
        </p:nvSpPr>
        <p:spPr>
          <a:xfrm>
            <a:off x="3326853" y="1861311"/>
            <a:ext cx="274320" cy="27432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73" y="1907031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"/>
          <p:cNvSpPr/>
          <p:nvPr/>
        </p:nvSpPr>
        <p:spPr>
          <a:xfrm>
            <a:off x="3594855" y="1861311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Children + Elderly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"/>
          <p:cNvSpPr/>
          <p:nvPr/>
        </p:nvSpPr>
        <p:spPr>
          <a:xfrm>
            <a:off x="3343730" y="2184810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 dirty="0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Silver Alert integration</a:t>
            </a:r>
            <a:endParaRPr sz="9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"/>
          <p:cNvSpPr/>
          <p:nvPr/>
        </p:nvSpPr>
        <p:spPr>
          <a:xfrm>
            <a:off x="5162511" y="1733586"/>
            <a:ext cx="1908810" cy="97840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"/>
          <p:cNvSpPr/>
          <p:nvPr/>
        </p:nvSpPr>
        <p:spPr>
          <a:xfrm>
            <a:off x="5162511" y="1726329"/>
            <a:ext cx="1908810" cy="3657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"/>
          <p:cNvSpPr/>
          <p:nvPr/>
        </p:nvSpPr>
        <p:spPr>
          <a:xfrm>
            <a:off x="5290527" y="1861311"/>
            <a:ext cx="274320" cy="274320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6247" y="1907031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"/>
          <p:cNvSpPr/>
          <p:nvPr/>
        </p:nvSpPr>
        <p:spPr>
          <a:xfrm>
            <a:off x="5515544" y="1861311"/>
            <a:ext cx="146989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Smart Infrastructure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"/>
          <p:cNvSpPr/>
          <p:nvPr/>
        </p:nvSpPr>
        <p:spPr>
          <a:xfrm>
            <a:off x="5272239" y="2172207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 dirty="0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Police departments (LEA)</a:t>
            </a:r>
            <a:endParaRPr sz="9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"/>
          <p:cNvSpPr/>
          <p:nvPr/>
        </p:nvSpPr>
        <p:spPr>
          <a:xfrm>
            <a:off x="5272239" y="2391663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 dirty="0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DMV &amp; road safety network</a:t>
            </a:r>
            <a:endParaRPr sz="9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"/>
          <p:cNvSpPr/>
          <p:nvPr/>
        </p:nvSpPr>
        <p:spPr>
          <a:xfrm>
            <a:off x="5272239" y="2676432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Fleet &amp; tow operators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"/>
          <p:cNvSpPr/>
          <p:nvPr/>
        </p:nvSpPr>
        <p:spPr>
          <a:xfrm>
            <a:off x="7126185" y="1733586"/>
            <a:ext cx="1908810" cy="97840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"/>
          <p:cNvSpPr/>
          <p:nvPr/>
        </p:nvSpPr>
        <p:spPr>
          <a:xfrm>
            <a:off x="7126185" y="1726329"/>
            <a:ext cx="1908810" cy="36576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"/>
          <p:cNvSpPr/>
          <p:nvPr/>
        </p:nvSpPr>
        <p:spPr>
          <a:xfrm>
            <a:off x="7254201" y="1861311"/>
            <a:ext cx="274320" cy="274320"/>
          </a:xfrm>
          <a:prstGeom prst="ellipse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9921" y="1907031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"/>
          <p:cNvSpPr/>
          <p:nvPr/>
        </p:nvSpPr>
        <p:spPr>
          <a:xfrm>
            <a:off x="7522203" y="1861311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Teens &amp; Full Platform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"/>
          <p:cNvSpPr/>
          <p:nvPr/>
        </p:nvSpPr>
        <p:spPr>
          <a:xfrm>
            <a:off x="7235913" y="2172207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High-risk teens (13–17)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"/>
          <p:cNvSpPr/>
          <p:nvPr/>
        </p:nvSpPr>
        <p:spPr>
          <a:xfrm>
            <a:off x="7235913" y="2676432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Interpol integration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"/>
          <p:cNvSpPr/>
          <p:nvPr/>
        </p:nvSpPr>
        <p:spPr>
          <a:xfrm>
            <a:off x="1225415" y="2709635"/>
            <a:ext cx="1908810" cy="877824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"/>
          <p:cNvSpPr/>
          <p:nvPr/>
        </p:nvSpPr>
        <p:spPr>
          <a:xfrm>
            <a:off x="1235163" y="2713008"/>
            <a:ext cx="1908810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"/>
          <p:cNvSpPr/>
          <p:nvPr/>
        </p:nvSpPr>
        <p:spPr>
          <a:xfrm>
            <a:off x="1363179" y="2804448"/>
            <a:ext cx="274320" cy="274320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08899" y="2850168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"/>
          <p:cNvSpPr/>
          <p:nvPr/>
        </p:nvSpPr>
        <p:spPr>
          <a:xfrm>
            <a:off x="1631181" y="2804448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B2C Subscriptions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"/>
          <p:cNvSpPr/>
          <p:nvPr/>
        </p:nvSpPr>
        <p:spPr>
          <a:xfrm>
            <a:off x="1344891" y="3115344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950"/>
              <a:buFont typeface="Arial"/>
              <a:buNone/>
            </a:pPr>
            <a:r>
              <a:rPr lang="en-US" sz="950" b="1" i="0" u="none" strike="noStrike" cap="none" dirty="0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$12.99/</a:t>
            </a:r>
            <a:r>
              <a:rPr lang="en-US" sz="950" b="0" i="0" u="none" strike="noStrike" cap="none" dirty="0" err="1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mo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Family plan</a:t>
            </a:r>
            <a:endParaRPr sz="9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"/>
          <p:cNvSpPr/>
          <p:nvPr/>
        </p:nvSpPr>
        <p:spPr>
          <a:xfrm>
            <a:off x="1344891" y="3554256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$19.99/mo Guardian plan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"/>
          <p:cNvSpPr/>
          <p:nvPr/>
        </p:nvSpPr>
        <p:spPr>
          <a:xfrm>
            <a:off x="3198837" y="2713008"/>
            <a:ext cx="1908810" cy="877824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"/>
          <p:cNvSpPr/>
          <p:nvPr/>
        </p:nvSpPr>
        <p:spPr>
          <a:xfrm>
            <a:off x="3198837" y="2713008"/>
            <a:ext cx="1908810" cy="3657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"/>
          <p:cNvSpPr/>
          <p:nvPr/>
        </p:nvSpPr>
        <p:spPr>
          <a:xfrm>
            <a:off x="3326853" y="2804448"/>
            <a:ext cx="274320" cy="27432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1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2573" y="2850168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"/>
          <p:cNvSpPr/>
          <p:nvPr/>
        </p:nvSpPr>
        <p:spPr>
          <a:xfrm>
            <a:off x="3594855" y="2804448"/>
            <a:ext cx="130530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B2C + B2G Entry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"/>
          <p:cNvSpPr/>
          <p:nvPr/>
        </p:nvSpPr>
        <p:spPr>
          <a:xfrm>
            <a:off x="3308565" y="3115344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Subscriptions scale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"/>
          <p:cNvSpPr/>
          <p:nvPr/>
        </p:nvSpPr>
        <p:spPr>
          <a:xfrm>
            <a:off x="3308565" y="3554256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DMV grant + rev share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"/>
          <p:cNvSpPr/>
          <p:nvPr/>
        </p:nvSpPr>
        <p:spPr>
          <a:xfrm>
            <a:off x="5162511" y="2713008"/>
            <a:ext cx="1908810" cy="877824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"/>
          <p:cNvSpPr/>
          <p:nvPr/>
        </p:nvSpPr>
        <p:spPr>
          <a:xfrm>
            <a:off x="5162511" y="2713008"/>
            <a:ext cx="1908810" cy="3657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"/>
          <p:cNvSpPr/>
          <p:nvPr/>
        </p:nvSpPr>
        <p:spPr>
          <a:xfrm>
            <a:off x="5290527" y="2804448"/>
            <a:ext cx="274320" cy="274320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1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6247" y="2850168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"/>
          <p:cNvSpPr/>
          <p:nvPr/>
        </p:nvSpPr>
        <p:spPr>
          <a:xfrm>
            <a:off x="5558529" y="2804448"/>
            <a:ext cx="151279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Dual Revenue at Scale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"/>
          <p:cNvSpPr/>
          <p:nvPr/>
        </p:nvSpPr>
        <p:spPr>
          <a:xfrm>
            <a:off x="5272239" y="3115344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B2G contracts · 50 LEAs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"/>
          <p:cNvSpPr/>
          <p:nvPr/>
        </p:nvSpPr>
        <p:spPr>
          <a:xfrm>
            <a:off x="5272239" y="3554256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Fleet rev share · OEM data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"/>
          <p:cNvSpPr/>
          <p:nvPr/>
        </p:nvSpPr>
        <p:spPr>
          <a:xfrm>
            <a:off x="7126185" y="2713008"/>
            <a:ext cx="1908810" cy="877824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A2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"/>
          <p:cNvSpPr/>
          <p:nvPr/>
        </p:nvSpPr>
        <p:spPr>
          <a:xfrm>
            <a:off x="7126185" y="2713008"/>
            <a:ext cx="1908810" cy="36576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"/>
          <p:cNvSpPr/>
          <p:nvPr/>
        </p:nvSpPr>
        <p:spPr>
          <a:xfrm>
            <a:off x="7254201" y="2804448"/>
            <a:ext cx="274320" cy="274320"/>
          </a:xfrm>
          <a:prstGeom prst="ellipse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1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9921" y="2850168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"/>
          <p:cNvSpPr/>
          <p:nvPr/>
        </p:nvSpPr>
        <p:spPr>
          <a:xfrm>
            <a:off x="7522202" y="2804448"/>
            <a:ext cx="1473265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Platform + Licensing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"/>
          <p:cNvSpPr/>
          <p:nvPr/>
        </p:nvSpPr>
        <p:spPr>
          <a:xfrm>
            <a:off x="7235912" y="3115344"/>
            <a:ext cx="1755687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 dirty="0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 dirty="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EU B2G government contracts</a:t>
            </a:r>
            <a:endParaRPr sz="9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"/>
          <p:cNvSpPr/>
          <p:nvPr/>
        </p:nvSpPr>
        <p:spPr>
          <a:xfrm>
            <a:off x="7235913" y="3554256"/>
            <a:ext cx="170764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-US" sz="9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Series B / IPO pathway</a:t>
            </a:r>
            <a:endParaRPr sz="9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"/>
          <p:cNvSpPr/>
          <p:nvPr/>
        </p:nvSpPr>
        <p:spPr>
          <a:xfrm>
            <a:off x="1235163" y="3590832"/>
            <a:ext cx="1908810" cy="85953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"/>
          <p:cNvSpPr/>
          <p:nvPr/>
        </p:nvSpPr>
        <p:spPr>
          <a:xfrm>
            <a:off x="1363179" y="3673128"/>
            <a:ext cx="329184" cy="329184"/>
          </a:xfrm>
          <a:prstGeom prst="ellipse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1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08899" y="3718848"/>
            <a:ext cx="237744" cy="23774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"/>
          <p:cNvSpPr/>
          <p:nvPr/>
        </p:nvSpPr>
        <p:spPr>
          <a:xfrm>
            <a:off x="1779228" y="3874309"/>
            <a:ext cx="1287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12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California</a:t>
            </a:r>
            <a:endParaRPr sz="12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"/>
          <p:cNvSpPr/>
          <p:nvPr/>
        </p:nvSpPr>
        <p:spPr>
          <a:xfrm>
            <a:off x="3198837" y="3590832"/>
            <a:ext cx="1908810" cy="85953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"/>
          <p:cNvSpPr/>
          <p:nvPr/>
        </p:nvSpPr>
        <p:spPr>
          <a:xfrm>
            <a:off x="3326853" y="3673128"/>
            <a:ext cx="329184" cy="329184"/>
          </a:xfrm>
          <a:prstGeom prst="ellipse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1" descr="preencoded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72573" y="3718848"/>
            <a:ext cx="237744" cy="23774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"/>
          <p:cNvSpPr/>
          <p:nvPr/>
        </p:nvSpPr>
        <p:spPr>
          <a:xfrm>
            <a:off x="3729189" y="3663984"/>
            <a:ext cx="128701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12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Texas &amp; Florida</a:t>
            </a:r>
            <a:endParaRPr sz="12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"/>
          <p:cNvSpPr/>
          <p:nvPr/>
        </p:nvSpPr>
        <p:spPr>
          <a:xfrm>
            <a:off x="3729189" y="3901728"/>
            <a:ext cx="128701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Southern Safety Belt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"/>
          <p:cNvSpPr/>
          <p:nvPr/>
        </p:nvSpPr>
        <p:spPr>
          <a:xfrm>
            <a:off x="5162511" y="3590832"/>
            <a:ext cx="1908810" cy="85953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"/>
          <p:cNvSpPr/>
          <p:nvPr/>
        </p:nvSpPr>
        <p:spPr>
          <a:xfrm>
            <a:off x="5290527" y="3673128"/>
            <a:ext cx="329184" cy="329184"/>
          </a:xfrm>
          <a:prstGeom prst="ellipse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1" descr="preencode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36247" y="3718848"/>
            <a:ext cx="237744" cy="23774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"/>
          <p:cNvSpPr/>
          <p:nvPr/>
        </p:nvSpPr>
        <p:spPr>
          <a:xfrm>
            <a:off x="5692863" y="3663984"/>
            <a:ext cx="128701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12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50 States</a:t>
            </a:r>
            <a:endParaRPr sz="12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"/>
          <p:cNvSpPr/>
          <p:nvPr/>
        </p:nvSpPr>
        <p:spPr>
          <a:xfrm>
            <a:off x="5692863" y="3901728"/>
            <a:ext cx="128701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Amazon · Federal integration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"/>
          <p:cNvSpPr/>
          <p:nvPr/>
        </p:nvSpPr>
        <p:spPr>
          <a:xfrm>
            <a:off x="7126185" y="3590832"/>
            <a:ext cx="1908810" cy="859536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"/>
          <p:cNvSpPr/>
          <p:nvPr/>
        </p:nvSpPr>
        <p:spPr>
          <a:xfrm>
            <a:off x="7254201" y="3673128"/>
            <a:ext cx="329184" cy="329184"/>
          </a:xfrm>
          <a:prstGeom prst="ellipse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1" descr="preencode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9921" y="3718848"/>
            <a:ext cx="237744" cy="23774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"/>
          <p:cNvSpPr/>
          <p:nvPr/>
        </p:nvSpPr>
        <p:spPr>
          <a:xfrm>
            <a:off x="7656537" y="3663984"/>
            <a:ext cx="1287018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12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UK &amp; Germany</a:t>
            </a:r>
            <a:endParaRPr sz="12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"/>
          <p:cNvSpPr/>
          <p:nvPr/>
        </p:nvSpPr>
        <p:spPr>
          <a:xfrm>
            <a:off x="7656537" y="3901728"/>
            <a:ext cx="128701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Kids-first · GDPR-native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"/>
          <p:cNvSpPr/>
          <p:nvPr/>
        </p:nvSpPr>
        <p:spPr>
          <a:xfrm>
            <a:off x="384048" y="4791456"/>
            <a:ext cx="8375904" cy="27432"/>
          </a:xfrm>
          <a:prstGeom prst="rect">
            <a:avLst/>
          </a:prstGeom>
          <a:solidFill>
            <a:srgbClr val="1A2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"/>
          <p:cNvSpPr/>
          <p:nvPr/>
        </p:nvSpPr>
        <p:spPr>
          <a:xfrm>
            <a:off x="0" y="4818888"/>
            <a:ext cx="9144000" cy="320040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0" y="4818888"/>
            <a:ext cx="9144000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"/>
          <p:cNvSpPr/>
          <p:nvPr/>
        </p:nvSpPr>
        <p:spPr>
          <a:xfrm>
            <a:off x="318052" y="164592"/>
            <a:ext cx="882594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highly defensible $100B+ </a:t>
            </a:r>
            <a:r>
              <a:rPr lang="en-US" sz="34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addressable market.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/>
          <p:nvPr/>
        </p:nvSpPr>
        <p:spPr>
          <a:xfrm>
            <a:off x="457200" y="676656"/>
            <a:ext cx="82296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384048" y="1132064"/>
            <a:ext cx="4754880" cy="3127248"/>
          </a:xfrm>
          <a:prstGeom prst="rect">
            <a:avLst/>
          </a:prstGeom>
          <a:solidFill>
            <a:srgbClr val="10B981"/>
          </a:solidFill>
          <a:ln>
            <a:noFill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475488" y="1250936"/>
            <a:ext cx="4572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$7</a:t>
            </a:r>
            <a:r>
              <a:rPr lang="en-US" sz="5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>
            <a:off x="475488" y="2275064"/>
            <a:ext cx="45720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Daycare &amp; Infants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/>
          <p:nvPr/>
        </p:nvSpPr>
        <p:spPr>
          <a:xfrm>
            <a:off x="475488" y="2640824"/>
            <a:ext cx="4572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5"/>
          <p:cNvSpPr/>
          <p:nvPr/>
        </p:nvSpPr>
        <p:spPr>
          <a:xfrm>
            <a:off x="512063" y="2743189"/>
            <a:ext cx="457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5% CA penetration @ $12.99/mo = $14M ARR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5230368" y="1132064"/>
            <a:ext cx="3529584" cy="1481328"/>
          </a:xfrm>
          <a:prstGeom prst="rect">
            <a:avLst/>
          </a:prstGeom>
          <a:solidFill>
            <a:srgbClr val="1A4A3A"/>
          </a:solidFill>
          <a:ln>
            <a:noFill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5321808" y="1232648"/>
            <a:ext cx="3346704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$19B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5"/>
          <p:cNvSpPr/>
          <p:nvPr/>
        </p:nvSpPr>
        <p:spPr>
          <a:xfrm>
            <a:off x="5321808" y="1891016"/>
            <a:ext cx="3346704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0C8B8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0C8B8"/>
                </a:solidFill>
                <a:latin typeface="Calibri"/>
                <a:ea typeface="Calibri"/>
                <a:cs typeface="Calibri"/>
                <a:sym typeface="Calibri"/>
              </a:rPr>
              <a:t>Personal Safety Wearables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0C8B8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A0C8B8"/>
                </a:solidFill>
                <a:latin typeface="Calibri"/>
                <a:ea typeface="Calibri"/>
                <a:cs typeface="Calibri"/>
                <a:sym typeface="Calibri"/>
              </a:rPr>
              <a:t>16.3% CAGR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5"/>
          <p:cNvSpPr/>
          <p:nvPr/>
        </p:nvSpPr>
        <p:spPr>
          <a:xfrm>
            <a:off x="5230368" y="2704832"/>
            <a:ext cx="1682496" cy="1554480"/>
          </a:xfrm>
          <a:prstGeom prst="rect">
            <a:avLst/>
          </a:prstGeom>
          <a:solidFill>
            <a:srgbClr val="1A2E4A"/>
          </a:solidFill>
          <a:ln>
            <a:noFill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5"/>
          <p:cNvSpPr/>
          <p:nvPr/>
        </p:nvSpPr>
        <p:spPr>
          <a:xfrm>
            <a:off x="5285232" y="2823704"/>
            <a:ext cx="157276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5"/>
          <p:cNvSpPr/>
          <p:nvPr/>
        </p:nvSpPr>
        <p:spPr>
          <a:xfrm>
            <a:off x="5285232" y="3418064"/>
            <a:ext cx="157276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AAC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7AACC8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AAC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7AACC8"/>
                </a:solidFill>
                <a:latin typeface="Calibri"/>
                <a:ea typeface="Calibri"/>
                <a:cs typeface="Calibri"/>
                <a:sym typeface="Calibri"/>
              </a:rPr>
              <a:t>&amp; Data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AAC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7AACC8"/>
                </a:solidFill>
                <a:latin typeface="Calibri"/>
                <a:ea typeface="Calibri"/>
                <a:cs typeface="Calibri"/>
                <a:sym typeface="Calibri"/>
              </a:rPr>
              <a:t>27.6% CAGR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7004304" y="2704832"/>
            <a:ext cx="1755648" cy="1554480"/>
          </a:xfrm>
          <a:prstGeom prst="rect">
            <a:avLst/>
          </a:prstGeom>
          <a:solidFill>
            <a:srgbClr val="2A1A4A"/>
          </a:solidFill>
          <a:ln>
            <a:noFill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7059168" y="2823704"/>
            <a:ext cx="164592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7059168" y="3418064"/>
            <a:ext cx="164592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890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A890C8"/>
                </a:solidFill>
                <a:latin typeface="Calibri"/>
                <a:ea typeface="Calibri"/>
                <a:cs typeface="Calibri"/>
                <a:sym typeface="Calibri"/>
              </a:rPr>
              <a:t>Elderly /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890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A890C8"/>
                </a:solidFill>
                <a:latin typeface="Calibri"/>
                <a:ea typeface="Calibri"/>
                <a:cs typeface="Calibri"/>
                <a:sym typeface="Calibri"/>
              </a:rPr>
              <a:t>Alzheimer's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890C8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A890C8"/>
                </a:solidFill>
                <a:latin typeface="Calibri"/>
                <a:ea typeface="Calibri"/>
                <a:cs typeface="Calibri"/>
                <a:sym typeface="Calibri"/>
              </a:rPr>
              <a:t>6% CAGR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384048" y="4553712"/>
            <a:ext cx="8375904" cy="402336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/>
          <p:nvPr/>
        </p:nvSpPr>
        <p:spPr>
          <a:xfrm>
            <a:off x="384048" y="4553712"/>
            <a:ext cx="8375904" cy="4572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/>
          <p:nvPr/>
        </p:nvSpPr>
        <p:spPr>
          <a:xfrm>
            <a:off x="457200" y="4608576"/>
            <a:ext cx="822960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Capturing just 0.5% of the primary Daycare vertical yields a $359M revenue opportunity.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/>
          <p:nvPr/>
        </p:nvSpPr>
        <p:spPr>
          <a:xfrm>
            <a:off x="0" y="0"/>
            <a:ext cx="9144000" cy="1024128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411480" y="201168"/>
            <a:ext cx="8321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Compounding geographic scale.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"/>
          <p:cNvSpPr/>
          <p:nvPr/>
        </p:nvSpPr>
        <p:spPr>
          <a:xfrm>
            <a:off x="411480" y="694944"/>
            <a:ext cx="8321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California  →  Southern Safety Belt  →  National  →  UK &amp; Germany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"/>
          <p:cNvSpPr/>
          <p:nvPr/>
        </p:nvSpPr>
        <p:spPr>
          <a:xfrm>
            <a:off x="320040" y="1188720"/>
            <a:ext cx="2029968" cy="37673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4"/>
          <p:cNvSpPr/>
          <p:nvPr/>
        </p:nvSpPr>
        <p:spPr>
          <a:xfrm>
            <a:off x="320040" y="1188720"/>
            <a:ext cx="2029968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4"/>
          <p:cNvSpPr/>
          <p:nvPr/>
        </p:nvSpPr>
        <p:spPr>
          <a:xfrm>
            <a:off x="1005840" y="1335024"/>
            <a:ext cx="658368" cy="658368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848" y="1399032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4"/>
          <p:cNvSpPr/>
          <p:nvPr/>
        </p:nvSpPr>
        <p:spPr>
          <a:xfrm>
            <a:off x="411480" y="2066544"/>
            <a:ext cx="1847088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4"/>
          <p:cNvSpPr/>
          <p:nvPr/>
        </p:nvSpPr>
        <p:spPr>
          <a:xfrm>
            <a:off x="411480" y="2267712"/>
            <a:ext cx="184708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4"/>
          <p:cNvSpPr/>
          <p:nvPr/>
        </p:nvSpPr>
        <p:spPr>
          <a:xfrm>
            <a:off x="411480" y="2468880"/>
            <a:ext cx="184708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California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4"/>
          <p:cNvSpPr/>
          <p:nvPr/>
        </p:nvSpPr>
        <p:spPr>
          <a:xfrm>
            <a:off x="777240" y="2889504"/>
            <a:ext cx="1115568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429768" y="2999232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100 Bay Area + OC daycares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429768" y="3438144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Uber/Lyft 4K dashcam pilot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429768" y="3877056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3 city PD contracts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429768" y="4315968"/>
            <a:ext cx="19202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10K subscribers @ $12.99/mo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514600" y="1188720"/>
            <a:ext cx="2029968" cy="37673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2514600" y="1188720"/>
            <a:ext cx="2029968" cy="64008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3200400" y="1335024"/>
            <a:ext cx="658368" cy="658368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408" y="1399032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4"/>
          <p:cNvSpPr/>
          <p:nvPr/>
        </p:nvSpPr>
        <p:spPr>
          <a:xfrm>
            <a:off x="2606040" y="2066544"/>
            <a:ext cx="1847088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Phase 2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4"/>
          <p:cNvSpPr/>
          <p:nvPr/>
        </p:nvSpPr>
        <p:spPr>
          <a:xfrm>
            <a:off x="2606040" y="2267712"/>
            <a:ext cx="184708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Year 2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4"/>
          <p:cNvSpPr/>
          <p:nvPr/>
        </p:nvSpPr>
        <p:spPr>
          <a:xfrm>
            <a:off x="2606040" y="2468880"/>
            <a:ext cx="184708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TX &amp; FL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4"/>
          <p:cNvSpPr/>
          <p:nvPr/>
        </p:nvSpPr>
        <p:spPr>
          <a:xfrm>
            <a:off x="2971800" y="2889504"/>
            <a:ext cx="1115568" cy="3657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4"/>
          <p:cNvSpPr/>
          <p:nvPr/>
        </p:nvSpPr>
        <p:spPr>
          <a:xfrm>
            <a:off x="2624328" y="2999232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'Southern Safety Belt'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4"/>
          <p:cNvSpPr/>
          <p:nvPr/>
        </p:nvSpPr>
        <p:spPr>
          <a:xfrm>
            <a:off x="2624328" y="3438144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+ Elderly / Silver Alert tier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4"/>
          <p:cNvSpPr/>
          <p:nvPr/>
        </p:nvSpPr>
        <p:spPr>
          <a:xfrm>
            <a:off x="2624328" y="3877056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25 LEA contracts · 75K subs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4"/>
          <p:cNvSpPr/>
          <p:nvPr/>
        </p:nvSpPr>
        <p:spPr>
          <a:xfrm>
            <a:off x="2624328" y="4315968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DMV integration all 3 states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4"/>
          <p:cNvSpPr/>
          <p:nvPr/>
        </p:nvSpPr>
        <p:spPr>
          <a:xfrm>
            <a:off x="4709160" y="1188720"/>
            <a:ext cx="2029968" cy="37673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4"/>
          <p:cNvSpPr/>
          <p:nvPr/>
        </p:nvSpPr>
        <p:spPr>
          <a:xfrm>
            <a:off x="4709160" y="1188720"/>
            <a:ext cx="2029968" cy="64008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4"/>
          <p:cNvSpPr/>
          <p:nvPr/>
        </p:nvSpPr>
        <p:spPr>
          <a:xfrm>
            <a:off x="5394960" y="1335024"/>
            <a:ext cx="658368" cy="658368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968" y="1399032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4"/>
          <p:cNvSpPr/>
          <p:nvPr/>
        </p:nvSpPr>
        <p:spPr>
          <a:xfrm>
            <a:off x="4800600" y="2066544"/>
            <a:ext cx="1847088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4"/>
          <p:cNvSpPr/>
          <p:nvPr/>
        </p:nvSpPr>
        <p:spPr>
          <a:xfrm>
            <a:off x="4800600" y="2267712"/>
            <a:ext cx="184708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Year 3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4"/>
          <p:cNvSpPr/>
          <p:nvPr/>
        </p:nvSpPr>
        <p:spPr>
          <a:xfrm>
            <a:off x="4800600" y="2468880"/>
            <a:ext cx="184708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50 States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4"/>
          <p:cNvSpPr/>
          <p:nvPr/>
        </p:nvSpPr>
        <p:spPr>
          <a:xfrm>
            <a:off x="5166360" y="2889504"/>
            <a:ext cx="1115568" cy="3657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4"/>
          <p:cNvSpPr/>
          <p:nvPr/>
        </p:nvSpPr>
        <p:spPr>
          <a:xfrm>
            <a:off x="4818888" y="2999232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Amazon — Free Returns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4"/>
          <p:cNvSpPr/>
          <p:nvPr/>
        </p:nvSpPr>
        <p:spPr>
          <a:xfrm>
            <a:off x="4818888" y="3438144"/>
            <a:ext cx="192024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Federal Amber Alert integration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4"/>
          <p:cNvSpPr/>
          <p:nvPr/>
        </p:nvSpPr>
        <p:spPr>
          <a:xfrm>
            <a:off x="4818888" y="3877056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Unlock Teen segment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4"/>
          <p:cNvSpPr/>
          <p:nvPr/>
        </p:nvSpPr>
        <p:spPr>
          <a:xfrm>
            <a:off x="4818888" y="4315968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Series A — $20M target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4"/>
          <p:cNvSpPr/>
          <p:nvPr/>
        </p:nvSpPr>
        <p:spPr>
          <a:xfrm>
            <a:off x="6903720" y="1188720"/>
            <a:ext cx="2029968" cy="3767328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6903720" y="1188720"/>
            <a:ext cx="2029968" cy="64008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4"/>
          <p:cNvSpPr/>
          <p:nvPr/>
        </p:nvSpPr>
        <p:spPr>
          <a:xfrm>
            <a:off x="7589520" y="1335024"/>
            <a:ext cx="658368" cy="658368"/>
          </a:xfrm>
          <a:prstGeom prst="ellipse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3528" y="1399032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4"/>
          <p:cNvSpPr/>
          <p:nvPr/>
        </p:nvSpPr>
        <p:spPr>
          <a:xfrm>
            <a:off x="6995160" y="2066544"/>
            <a:ext cx="1847088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Phase 4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4"/>
          <p:cNvSpPr/>
          <p:nvPr/>
        </p:nvSpPr>
        <p:spPr>
          <a:xfrm>
            <a:off x="6995160" y="2267712"/>
            <a:ext cx="184708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Year 4+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4"/>
          <p:cNvSpPr/>
          <p:nvPr/>
        </p:nvSpPr>
        <p:spPr>
          <a:xfrm>
            <a:off x="6903720" y="2468880"/>
            <a:ext cx="2029968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UK &amp; Germany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4"/>
          <p:cNvSpPr/>
          <p:nvPr/>
        </p:nvSpPr>
        <p:spPr>
          <a:xfrm>
            <a:off x="7360920" y="2889504"/>
            <a:ext cx="1115568" cy="3657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7013448" y="2999232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Kids-first in every market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7013448" y="3438144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Highest EU child safety spend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7013448" y="3877056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Interpol data partnership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7013448" y="4315968"/>
            <a:ext cx="181051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IPO / acquisition pathway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320040" y="4736592"/>
            <a:ext cx="8503920" cy="274320"/>
          </a:xfrm>
          <a:prstGeom prst="rect">
            <a:avLst/>
          </a:prstGeom>
          <a:solidFill>
            <a:srgbClr val="0A18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"/>
          <p:cNvSpPr/>
          <p:nvPr/>
        </p:nvSpPr>
        <p:spPr>
          <a:xfrm>
            <a:off x="457200" y="4754880"/>
            <a:ext cx="83210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Kids anchor every market. Elderly extends LTV. Teens complete the platform at scale.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6"/>
          <p:cNvSpPr/>
          <p:nvPr/>
        </p:nvSpPr>
        <p:spPr>
          <a:xfrm>
            <a:off x="411480" y="137160"/>
            <a:ext cx="832104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Financials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6"/>
          <p:cNvSpPr/>
          <p:nvPr/>
        </p:nvSpPr>
        <p:spPr>
          <a:xfrm>
            <a:off x="411480" y="777240"/>
            <a:ext cx="8321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6"/>
          <p:cNvSpPr/>
          <p:nvPr/>
        </p:nvSpPr>
        <p:spPr>
          <a:xfrm>
            <a:off x="411480" y="1078992"/>
            <a:ext cx="594360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6"/>
          <p:cNvSpPr/>
          <p:nvPr/>
        </p:nvSpPr>
        <p:spPr>
          <a:xfrm>
            <a:off x="1051560" y="1078992"/>
            <a:ext cx="7680960" cy="64008"/>
          </a:xfrm>
          <a:prstGeom prst="rect">
            <a:avLst/>
          </a:prstGeom>
          <a:solidFill>
            <a:srgbClr val="D8E6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4" name="Google Shape;604;p16"/>
          <p:cNvGraphicFramePr/>
          <p:nvPr/>
        </p:nvGraphicFramePr>
        <p:xfrm>
          <a:off x="384048" y="1234440"/>
          <a:ext cx="53035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5" name="Google Shape;605;p16"/>
          <p:cNvSpPr/>
          <p:nvPr/>
        </p:nvSpPr>
        <p:spPr>
          <a:xfrm>
            <a:off x="5870448" y="1536192"/>
            <a:ext cx="2880360" cy="987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6"/>
          <p:cNvSpPr/>
          <p:nvPr/>
        </p:nvSpPr>
        <p:spPr>
          <a:xfrm>
            <a:off x="5870448" y="1536192"/>
            <a:ext cx="73152" cy="987552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6"/>
          <p:cNvSpPr/>
          <p:nvPr/>
        </p:nvSpPr>
        <p:spPr>
          <a:xfrm>
            <a:off x="6035040" y="1645920"/>
            <a:ext cx="2633472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Month 24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6"/>
          <p:cNvSpPr/>
          <p:nvPr/>
        </p:nvSpPr>
        <p:spPr>
          <a:xfrm>
            <a:off x="6035040" y="2157984"/>
            <a:ext cx="2633472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Break-even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6"/>
          <p:cNvSpPr/>
          <p:nvPr/>
        </p:nvSpPr>
        <p:spPr>
          <a:xfrm>
            <a:off x="6035040" y="2340864"/>
            <a:ext cx="2633472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Conservative CA-first model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6"/>
          <p:cNvSpPr/>
          <p:nvPr/>
        </p:nvSpPr>
        <p:spPr>
          <a:xfrm>
            <a:off x="5870448" y="2651760"/>
            <a:ext cx="2880360" cy="987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6"/>
          <p:cNvSpPr/>
          <p:nvPr/>
        </p:nvSpPr>
        <p:spPr>
          <a:xfrm>
            <a:off x="5870448" y="2651760"/>
            <a:ext cx="73152" cy="987552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6"/>
          <p:cNvSpPr/>
          <p:nvPr/>
        </p:nvSpPr>
        <p:spPr>
          <a:xfrm>
            <a:off x="6035040" y="2761488"/>
            <a:ext cx="2633472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&gt;17x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6"/>
          <p:cNvSpPr/>
          <p:nvPr/>
        </p:nvSpPr>
        <p:spPr>
          <a:xfrm>
            <a:off x="6035040" y="3273552"/>
            <a:ext cx="2633472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LTV : CAC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6"/>
          <p:cNvSpPr/>
          <p:nvPr/>
        </p:nvSpPr>
        <p:spPr>
          <a:xfrm>
            <a:off x="6035040" y="3456432"/>
            <a:ext cx="2633472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Industry avg: 3–5x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6"/>
          <p:cNvSpPr/>
          <p:nvPr/>
        </p:nvSpPr>
        <p:spPr>
          <a:xfrm>
            <a:off x="5870448" y="3767328"/>
            <a:ext cx="2880360" cy="987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6"/>
          <p:cNvSpPr/>
          <p:nvPr/>
        </p:nvSpPr>
        <p:spPr>
          <a:xfrm>
            <a:off x="5870448" y="3767328"/>
            <a:ext cx="73152" cy="98755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6"/>
          <p:cNvSpPr/>
          <p:nvPr/>
        </p:nvSpPr>
        <p:spPr>
          <a:xfrm>
            <a:off x="6035040" y="3877056"/>
            <a:ext cx="2633472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72%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6"/>
          <p:cNvSpPr/>
          <p:nvPr/>
        </p:nvSpPr>
        <p:spPr>
          <a:xfrm>
            <a:off x="6035040" y="4389120"/>
            <a:ext cx="2633472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Gross Margin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6"/>
          <p:cNvSpPr/>
          <p:nvPr/>
        </p:nvSpPr>
        <p:spPr>
          <a:xfrm>
            <a:off x="6035040" y="4572000"/>
            <a:ext cx="2633472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High-margin SaaS + B2G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"/>
          <p:cNvSpPr/>
          <p:nvPr/>
        </p:nvSpPr>
        <p:spPr>
          <a:xfrm>
            <a:off x="0" y="0"/>
            <a:ext cx="9144000" cy="1024128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7"/>
          <p:cNvSpPr/>
          <p:nvPr/>
        </p:nvSpPr>
        <p:spPr>
          <a:xfrm>
            <a:off x="411480" y="201168"/>
            <a:ext cx="548640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</a:t>
            </a:r>
            <a:r>
              <a:rPr lang="en-US" sz="22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—  The Team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7"/>
          <p:cNvSpPr/>
          <p:nvPr/>
        </p:nvSpPr>
        <p:spPr>
          <a:xfrm>
            <a:off x="411480" y="640080"/>
            <a:ext cx="8321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150"/>
              <a:buFont typeface="Calibri"/>
              <a:buNone/>
            </a:pPr>
            <a:r>
              <a:rPr lang="en-US" sz="1150" b="0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Operators, builders and domain experts. The exact combination this problem requires.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7"/>
          <p:cNvSpPr/>
          <p:nvPr/>
        </p:nvSpPr>
        <p:spPr>
          <a:xfrm>
            <a:off x="228600" y="1115568"/>
            <a:ext cx="1664100" cy="32919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7"/>
          <p:cNvSpPr/>
          <p:nvPr/>
        </p:nvSpPr>
        <p:spPr>
          <a:xfrm>
            <a:off x="228600" y="1115568"/>
            <a:ext cx="1664208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7"/>
          <p:cNvSpPr/>
          <p:nvPr/>
        </p:nvSpPr>
        <p:spPr>
          <a:xfrm>
            <a:off x="777240" y="1261872"/>
            <a:ext cx="566928" cy="566928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7"/>
          <p:cNvSpPr/>
          <p:nvPr/>
        </p:nvSpPr>
        <p:spPr>
          <a:xfrm>
            <a:off x="777240" y="126187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7"/>
          <p:cNvSpPr/>
          <p:nvPr/>
        </p:nvSpPr>
        <p:spPr>
          <a:xfrm>
            <a:off x="301752" y="1956816"/>
            <a:ext cx="151790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Rohit Bhola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7"/>
          <p:cNvSpPr/>
          <p:nvPr/>
        </p:nvSpPr>
        <p:spPr>
          <a:xfrm>
            <a:off x="301752" y="2267712"/>
            <a:ext cx="1517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CEO &amp; Co-Founder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7"/>
          <p:cNvSpPr/>
          <p:nvPr/>
        </p:nvSpPr>
        <p:spPr>
          <a:xfrm>
            <a:off x="502920" y="2542032"/>
            <a:ext cx="1115568" cy="36576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7"/>
          <p:cNvSpPr/>
          <p:nvPr/>
        </p:nvSpPr>
        <p:spPr>
          <a:xfrm>
            <a:off x="1965960" y="1115568"/>
            <a:ext cx="1664100" cy="32919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7"/>
          <p:cNvSpPr/>
          <p:nvPr/>
        </p:nvSpPr>
        <p:spPr>
          <a:xfrm>
            <a:off x="1965960" y="1115568"/>
            <a:ext cx="1664208" cy="64008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7"/>
          <p:cNvSpPr/>
          <p:nvPr/>
        </p:nvSpPr>
        <p:spPr>
          <a:xfrm>
            <a:off x="2514600" y="1261872"/>
            <a:ext cx="566928" cy="566928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7"/>
          <p:cNvSpPr/>
          <p:nvPr/>
        </p:nvSpPr>
        <p:spPr>
          <a:xfrm>
            <a:off x="2514600" y="126187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7"/>
          <p:cNvSpPr/>
          <p:nvPr/>
        </p:nvSpPr>
        <p:spPr>
          <a:xfrm>
            <a:off x="2039112" y="1956816"/>
            <a:ext cx="151790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Satyendra Tamma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7"/>
          <p:cNvSpPr/>
          <p:nvPr/>
        </p:nvSpPr>
        <p:spPr>
          <a:xfrm>
            <a:off x="2039112" y="2267712"/>
            <a:ext cx="1517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CTO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7"/>
          <p:cNvSpPr/>
          <p:nvPr/>
        </p:nvSpPr>
        <p:spPr>
          <a:xfrm>
            <a:off x="2240280" y="2542032"/>
            <a:ext cx="1115568" cy="36576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7"/>
          <p:cNvSpPr/>
          <p:nvPr/>
        </p:nvSpPr>
        <p:spPr>
          <a:xfrm>
            <a:off x="2057425" y="2636650"/>
            <a:ext cx="1518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400"/>
              <a:buFont typeface="Calibri"/>
              <a:buNone/>
            </a:pPr>
            <a:r>
              <a:rPr lang="en-US" sz="1100" b="1" i="1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20+ yrs of technology integration meeting vision with a viable product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7"/>
          <p:cNvSpPr/>
          <p:nvPr/>
        </p:nvSpPr>
        <p:spPr>
          <a:xfrm>
            <a:off x="3703375" y="2843838"/>
            <a:ext cx="1664100" cy="8589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15+yrs product experience thru data-backed insights, strategic partnerships and agile business transformations.</a:t>
            </a:r>
            <a:endParaRPr sz="11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7"/>
          <p:cNvSpPr/>
          <p:nvPr/>
        </p:nvSpPr>
        <p:spPr>
          <a:xfrm>
            <a:off x="3703320" y="1115568"/>
            <a:ext cx="1664208" cy="64008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7"/>
          <p:cNvSpPr/>
          <p:nvPr/>
        </p:nvSpPr>
        <p:spPr>
          <a:xfrm>
            <a:off x="4251960" y="1261872"/>
            <a:ext cx="566928" cy="566928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7"/>
          <p:cNvSpPr/>
          <p:nvPr/>
        </p:nvSpPr>
        <p:spPr>
          <a:xfrm>
            <a:off x="4251960" y="126187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VK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7"/>
          <p:cNvSpPr/>
          <p:nvPr/>
        </p:nvSpPr>
        <p:spPr>
          <a:xfrm>
            <a:off x="3776472" y="1956816"/>
            <a:ext cx="151790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Viren Kalsekar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7"/>
          <p:cNvSpPr/>
          <p:nvPr/>
        </p:nvSpPr>
        <p:spPr>
          <a:xfrm>
            <a:off x="3776472" y="2267712"/>
            <a:ext cx="1517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Head of Strategy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7"/>
          <p:cNvSpPr/>
          <p:nvPr/>
        </p:nvSpPr>
        <p:spPr>
          <a:xfrm>
            <a:off x="3977640" y="2542032"/>
            <a:ext cx="1115568" cy="36576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7"/>
          <p:cNvSpPr/>
          <p:nvPr/>
        </p:nvSpPr>
        <p:spPr>
          <a:xfrm>
            <a:off x="5440680" y="1115568"/>
            <a:ext cx="1664208" cy="329184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7"/>
          <p:cNvSpPr/>
          <p:nvPr/>
        </p:nvSpPr>
        <p:spPr>
          <a:xfrm>
            <a:off x="5440680" y="1115568"/>
            <a:ext cx="1664208" cy="64008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7"/>
          <p:cNvSpPr/>
          <p:nvPr/>
        </p:nvSpPr>
        <p:spPr>
          <a:xfrm>
            <a:off x="5989320" y="1261872"/>
            <a:ext cx="566928" cy="566928"/>
          </a:xfrm>
          <a:prstGeom prst="ellipse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7"/>
          <p:cNvSpPr/>
          <p:nvPr/>
        </p:nvSpPr>
        <p:spPr>
          <a:xfrm>
            <a:off x="5989320" y="126187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KB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7"/>
          <p:cNvSpPr/>
          <p:nvPr/>
        </p:nvSpPr>
        <p:spPr>
          <a:xfrm>
            <a:off x="5513832" y="1956816"/>
            <a:ext cx="151790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Kuldeep Bhadoria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7"/>
          <p:cNvSpPr/>
          <p:nvPr/>
        </p:nvSpPr>
        <p:spPr>
          <a:xfrm>
            <a:off x="5513832" y="2267712"/>
            <a:ext cx="1517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COO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7"/>
          <p:cNvSpPr/>
          <p:nvPr/>
        </p:nvSpPr>
        <p:spPr>
          <a:xfrm>
            <a:off x="5715000" y="2542032"/>
            <a:ext cx="1115568" cy="36576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7"/>
          <p:cNvSpPr/>
          <p:nvPr/>
        </p:nvSpPr>
        <p:spPr>
          <a:xfrm>
            <a:off x="5440700" y="2665397"/>
            <a:ext cx="16641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400"/>
              <a:buFont typeface="Calibri"/>
              <a:buNone/>
            </a:pPr>
            <a:r>
              <a:rPr lang="en-US" sz="1100" b="1" i="1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12+ yrs. experience in customer experience and worked with many OEMs.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400"/>
              <a:buFont typeface="Calibri"/>
              <a:buNone/>
            </a:pPr>
            <a:endParaRPr b="1" i="1">
              <a:solidFill>
                <a:srgbClr val="10B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7"/>
          <p:cNvSpPr/>
          <p:nvPr/>
        </p:nvSpPr>
        <p:spPr>
          <a:xfrm>
            <a:off x="7178040" y="1115568"/>
            <a:ext cx="1664208" cy="329184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7"/>
          <p:cNvSpPr/>
          <p:nvPr/>
        </p:nvSpPr>
        <p:spPr>
          <a:xfrm>
            <a:off x="7178040" y="1115568"/>
            <a:ext cx="1664208" cy="64008"/>
          </a:xfrm>
          <a:prstGeom prst="rect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7"/>
          <p:cNvSpPr/>
          <p:nvPr/>
        </p:nvSpPr>
        <p:spPr>
          <a:xfrm>
            <a:off x="7726680" y="1261872"/>
            <a:ext cx="566928" cy="566928"/>
          </a:xfrm>
          <a:prstGeom prst="ellipse">
            <a:avLst/>
          </a:prstGeom>
          <a:solidFill>
            <a:srgbClr val="A85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7"/>
          <p:cNvSpPr/>
          <p:nvPr/>
        </p:nvSpPr>
        <p:spPr>
          <a:xfrm>
            <a:off x="7726680" y="126187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7"/>
          <p:cNvSpPr/>
          <p:nvPr/>
        </p:nvSpPr>
        <p:spPr>
          <a:xfrm>
            <a:off x="7251192" y="1956816"/>
            <a:ext cx="151790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Liu Jiang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7"/>
          <p:cNvSpPr/>
          <p:nvPr/>
        </p:nvSpPr>
        <p:spPr>
          <a:xfrm>
            <a:off x="7251192" y="2267712"/>
            <a:ext cx="1517904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55F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A855F7"/>
                </a:solidFill>
                <a:latin typeface="Calibri"/>
                <a:ea typeface="Calibri"/>
                <a:cs typeface="Calibri"/>
                <a:sym typeface="Calibri"/>
              </a:rPr>
              <a:t>Head of Engineering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7"/>
          <p:cNvSpPr/>
          <p:nvPr/>
        </p:nvSpPr>
        <p:spPr>
          <a:xfrm>
            <a:off x="7452360" y="2542032"/>
            <a:ext cx="1115568" cy="36576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7"/>
          <p:cNvSpPr/>
          <p:nvPr/>
        </p:nvSpPr>
        <p:spPr>
          <a:xfrm>
            <a:off x="0" y="4526280"/>
            <a:ext cx="9144000" cy="457200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7"/>
          <p:cNvSpPr/>
          <p:nvPr/>
        </p:nvSpPr>
        <p:spPr>
          <a:xfrm>
            <a:off x="0" y="4526280"/>
            <a:ext cx="9144000" cy="4572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7"/>
          <p:cNvSpPr/>
          <p:nvPr/>
        </p:nvSpPr>
        <p:spPr>
          <a:xfrm>
            <a:off x="365760" y="4590288"/>
            <a:ext cx="84124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Advisors: Stanford AI Lab  ·  Former NCMEC Director  ·  Sequoia Capital  ·  CA DOJ Child Safety Division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047" y="1261152"/>
            <a:ext cx="667512" cy="65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7" title="Rohit Headshot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234" y="1239853"/>
            <a:ext cx="748780" cy="7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17" title="WhatsApp Image 2026-04-07 at 16.42.18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2888" y="1232563"/>
            <a:ext cx="579790" cy="7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7"/>
          <p:cNvSpPr/>
          <p:nvPr/>
        </p:nvSpPr>
        <p:spPr>
          <a:xfrm>
            <a:off x="411477" y="3220373"/>
            <a:ext cx="1518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400"/>
              <a:buFont typeface="Calibri"/>
              <a:buNone/>
            </a:pPr>
            <a:r>
              <a:rPr lang="en-US" sz="1100" b="1" i="1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15+ yrs. experience in Automotive industry building ADAS and EV systems with major OEMs and MaaS providers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17" title="216A1600_p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9825" y="1223229"/>
            <a:ext cx="748800" cy="7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7"/>
          <p:cNvSpPr txBox="1"/>
          <p:nvPr/>
        </p:nvSpPr>
        <p:spPr>
          <a:xfrm>
            <a:off x="7251200" y="2878188"/>
            <a:ext cx="16641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A855F7"/>
                </a:solidFill>
                <a:latin typeface="Arial"/>
                <a:ea typeface="Arial"/>
                <a:cs typeface="Arial"/>
                <a:sym typeface="Arial"/>
              </a:rPr>
              <a:t>12+ yrs. experience in building and scaling edge AI systems from prototype to production</a:t>
            </a:r>
            <a:endParaRPr sz="1000" b="1" i="1" u="none" strike="noStrike" cap="none">
              <a:solidFill>
                <a:srgbClr val="A855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1025" y="1271513"/>
            <a:ext cx="748800" cy="7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8"/>
          <p:cNvSpPr/>
          <p:nvPr/>
        </p:nvSpPr>
        <p:spPr>
          <a:xfrm>
            <a:off x="5303520" y="0"/>
            <a:ext cx="3840480" cy="5143500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8"/>
          <p:cNvSpPr/>
          <p:nvPr/>
        </p:nvSpPr>
        <p:spPr>
          <a:xfrm>
            <a:off x="5303520" y="0"/>
            <a:ext cx="54864" cy="514350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8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8"/>
          <p:cNvSpPr/>
          <p:nvPr/>
        </p:nvSpPr>
        <p:spPr>
          <a:xfrm>
            <a:off x="228600" y="292608"/>
            <a:ext cx="489204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are raising $1M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8"/>
          <p:cNvSpPr/>
          <p:nvPr/>
        </p:nvSpPr>
        <p:spPr>
          <a:xfrm>
            <a:off x="228600" y="896112"/>
            <a:ext cx="489204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to build the core AI IP moat.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8"/>
          <p:cNvSpPr/>
          <p:nvPr/>
        </p:nvSpPr>
        <p:spPr>
          <a:xfrm>
            <a:off x="228600" y="1554480"/>
            <a:ext cx="1371600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8"/>
          <p:cNvSpPr/>
          <p:nvPr/>
        </p:nvSpPr>
        <p:spPr>
          <a:xfrm>
            <a:off x="228600" y="1719072"/>
            <a:ext cx="658368" cy="58521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8"/>
          <p:cNvSpPr/>
          <p:nvPr/>
        </p:nvSpPr>
        <p:spPr>
          <a:xfrm>
            <a:off x="228600" y="1719072"/>
            <a:ext cx="658368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8"/>
          <p:cNvSpPr/>
          <p:nvPr/>
        </p:nvSpPr>
        <p:spPr>
          <a:xfrm>
            <a:off x="978408" y="1764792"/>
            <a:ext cx="10058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$400K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8"/>
          <p:cNvSpPr/>
          <p:nvPr/>
        </p:nvSpPr>
        <p:spPr>
          <a:xfrm>
            <a:off x="2057400" y="1764792"/>
            <a:ext cx="2971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Vision Agent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8"/>
          <p:cNvSpPr/>
          <p:nvPr/>
        </p:nvSpPr>
        <p:spPr>
          <a:xfrm>
            <a:off x="1828800" y="2048256"/>
            <a:ext cx="3200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The SearchGrid — our core IP moat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8"/>
          <p:cNvSpPr/>
          <p:nvPr/>
        </p:nvSpPr>
        <p:spPr>
          <a:xfrm>
            <a:off x="228600" y="2432304"/>
            <a:ext cx="658368" cy="585216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8"/>
          <p:cNvSpPr/>
          <p:nvPr/>
        </p:nvSpPr>
        <p:spPr>
          <a:xfrm>
            <a:off x="228600" y="2432304"/>
            <a:ext cx="658368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8"/>
          <p:cNvSpPr/>
          <p:nvPr/>
        </p:nvSpPr>
        <p:spPr>
          <a:xfrm>
            <a:off x="978408" y="2478024"/>
            <a:ext cx="10058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$300K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8"/>
          <p:cNvSpPr/>
          <p:nvPr/>
        </p:nvSpPr>
        <p:spPr>
          <a:xfrm>
            <a:off x="2057400" y="2478024"/>
            <a:ext cx="2971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Daycare B2B Launch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8"/>
          <p:cNvSpPr/>
          <p:nvPr/>
        </p:nvSpPr>
        <p:spPr>
          <a:xfrm>
            <a:off x="1828800" y="2761488"/>
            <a:ext cx="3200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100 CA partners · Bay Area + Orange County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8"/>
          <p:cNvSpPr/>
          <p:nvPr/>
        </p:nvSpPr>
        <p:spPr>
          <a:xfrm>
            <a:off x="228600" y="3145536"/>
            <a:ext cx="658368" cy="585216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8"/>
          <p:cNvSpPr/>
          <p:nvPr/>
        </p:nvSpPr>
        <p:spPr>
          <a:xfrm>
            <a:off x="228600" y="3145536"/>
            <a:ext cx="658368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8"/>
          <p:cNvSpPr/>
          <p:nvPr/>
        </p:nvSpPr>
        <p:spPr>
          <a:xfrm>
            <a:off x="978408" y="3191256"/>
            <a:ext cx="10058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$200K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8"/>
          <p:cNvSpPr/>
          <p:nvPr/>
        </p:nvSpPr>
        <p:spPr>
          <a:xfrm>
            <a:off x="2057400" y="3191256"/>
            <a:ext cx="2971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Hardware: 25K Tags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8"/>
          <p:cNvSpPr/>
          <p:nvPr/>
        </p:nvSpPr>
        <p:spPr>
          <a:xfrm>
            <a:off x="1828800" y="3474720"/>
            <a:ext cx="3200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Amazon launch + daycare pilot inventory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8"/>
          <p:cNvSpPr/>
          <p:nvPr/>
        </p:nvSpPr>
        <p:spPr>
          <a:xfrm>
            <a:off x="228600" y="3858768"/>
            <a:ext cx="658368" cy="585216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8"/>
          <p:cNvSpPr/>
          <p:nvPr/>
        </p:nvSpPr>
        <p:spPr>
          <a:xfrm>
            <a:off x="228600" y="3858768"/>
            <a:ext cx="658368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8"/>
          <p:cNvSpPr/>
          <p:nvPr/>
        </p:nvSpPr>
        <p:spPr>
          <a:xfrm>
            <a:off x="978408" y="3904488"/>
            <a:ext cx="10058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$100K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8"/>
          <p:cNvSpPr/>
          <p:nvPr/>
        </p:nvSpPr>
        <p:spPr>
          <a:xfrm>
            <a:off x="2057400" y="3904488"/>
            <a:ext cx="2971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 Legal &amp; Compliance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8"/>
          <p:cNvSpPr/>
          <p:nvPr/>
        </p:nvSpPr>
        <p:spPr>
          <a:xfrm>
            <a:off x="1828800" y="4187952"/>
            <a:ext cx="3200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CPRA opt-in framework · GDPR-ready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8"/>
          <p:cNvSpPr/>
          <p:nvPr/>
        </p:nvSpPr>
        <p:spPr>
          <a:xfrm>
            <a:off x="228600" y="4626864"/>
            <a:ext cx="4919472" cy="329184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8"/>
          <p:cNvSpPr/>
          <p:nvPr/>
        </p:nvSpPr>
        <p:spPr>
          <a:xfrm>
            <a:off x="228600" y="4663440"/>
            <a:ext cx="4919472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18-month runway  ·  CA pilot live  ·  Path to Series 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8"/>
          <p:cNvSpPr/>
          <p:nvPr/>
        </p:nvSpPr>
        <p:spPr>
          <a:xfrm>
            <a:off x="5532120" y="347472"/>
            <a:ext cx="338328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Beyond Capital,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Seek: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8"/>
          <p:cNvSpPr/>
          <p:nvPr/>
        </p:nvSpPr>
        <p:spPr>
          <a:xfrm>
            <a:off x="5532120" y="1389888"/>
            <a:ext cx="3383280" cy="73152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8"/>
          <p:cNvSpPr/>
          <p:nvPr/>
        </p:nvSpPr>
        <p:spPr>
          <a:xfrm>
            <a:off x="5532120" y="1389888"/>
            <a:ext cx="3383280" cy="54864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8"/>
          <p:cNvSpPr/>
          <p:nvPr/>
        </p:nvSpPr>
        <p:spPr>
          <a:xfrm>
            <a:off x="5623560" y="1517904"/>
            <a:ext cx="402336" cy="402336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Google Shape;712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568" y="1581912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8"/>
          <p:cNvSpPr/>
          <p:nvPr/>
        </p:nvSpPr>
        <p:spPr>
          <a:xfrm>
            <a:off x="6126480" y="1481328"/>
            <a:ext cx="2651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 CA Daycare Partners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8"/>
          <p:cNvSpPr/>
          <p:nvPr/>
        </p:nvSpPr>
        <p:spPr>
          <a:xfrm>
            <a:off x="6126480" y="1792224"/>
            <a:ext cx="2651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Bay Area + OC launch clusters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8"/>
          <p:cNvSpPr/>
          <p:nvPr/>
        </p:nvSpPr>
        <p:spPr>
          <a:xfrm>
            <a:off x="5532120" y="2231136"/>
            <a:ext cx="3383280" cy="73152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8"/>
          <p:cNvSpPr/>
          <p:nvPr/>
        </p:nvSpPr>
        <p:spPr>
          <a:xfrm>
            <a:off x="5532120" y="2231136"/>
            <a:ext cx="3383280" cy="54864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8"/>
          <p:cNvSpPr/>
          <p:nvPr/>
        </p:nvSpPr>
        <p:spPr>
          <a:xfrm>
            <a:off x="5623560" y="2359152"/>
            <a:ext cx="402336" cy="402336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568" y="2423160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8"/>
          <p:cNvSpPr/>
          <p:nvPr/>
        </p:nvSpPr>
        <p:spPr>
          <a:xfrm>
            <a:off x="6126480" y="2322576"/>
            <a:ext cx="2651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Uber / Lyft Introduction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8"/>
          <p:cNvSpPr/>
          <p:nvPr/>
        </p:nvSpPr>
        <p:spPr>
          <a:xfrm>
            <a:off x="6126480" y="2633472"/>
            <a:ext cx="2651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Fleet dashcam pilot partnership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8"/>
          <p:cNvSpPr/>
          <p:nvPr/>
        </p:nvSpPr>
        <p:spPr>
          <a:xfrm>
            <a:off x="5532120" y="3072384"/>
            <a:ext cx="3383280" cy="73152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5532120" y="3072384"/>
            <a:ext cx="3383280" cy="54864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5623560" y="3200400"/>
            <a:ext cx="402336" cy="402336"/>
          </a:xfrm>
          <a:prstGeom prst="ellipse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7568" y="3264408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8"/>
          <p:cNvSpPr/>
          <p:nvPr/>
        </p:nvSpPr>
        <p:spPr>
          <a:xfrm>
            <a:off x="6126480" y="3163824"/>
            <a:ext cx="2651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3–5 City PD Pilots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/>
          <p:nvPr/>
        </p:nvSpPr>
        <p:spPr>
          <a:xfrm>
            <a:off x="6126480" y="3474720"/>
            <a:ext cx="2651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CA law enforcement co-development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8"/>
          <p:cNvSpPr/>
          <p:nvPr/>
        </p:nvSpPr>
        <p:spPr>
          <a:xfrm>
            <a:off x="5532120" y="3913632"/>
            <a:ext cx="3383280" cy="73152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>
            <a:off x="5532120" y="3913632"/>
            <a:ext cx="3383280" cy="5486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/>
          <p:nvPr/>
        </p:nvSpPr>
        <p:spPr>
          <a:xfrm>
            <a:off x="5623560" y="4041648"/>
            <a:ext cx="402336" cy="402336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0" name="Google Shape;730;p1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7568" y="4105656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8"/>
          <p:cNvSpPr/>
          <p:nvPr/>
        </p:nvSpPr>
        <p:spPr>
          <a:xfrm>
            <a:off x="6126480" y="4005072"/>
            <a:ext cx="2651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Ethics Advisors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8"/>
          <p:cNvSpPr/>
          <p:nvPr/>
        </p:nvSpPr>
        <p:spPr>
          <a:xfrm>
            <a:off x="6126480" y="4315968"/>
            <a:ext cx="26517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Facial recognition + CPRA experts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>
            <a:off x="5532120" y="4736592"/>
            <a:ext cx="3383280" cy="27432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>
            <a:off x="5532120" y="4773168"/>
            <a:ext cx="3383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sentinelai.app  ·  hello@sentinelai.app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6f2ab35a8_1_5"/>
          <p:cNvSpPr/>
          <p:nvPr/>
        </p:nvSpPr>
        <p:spPr>
          <a:xfrm>
            <a:off x="0" y="0"/>
            <a:ext cx="9144000" cy="9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386f2ab35a8_1_5"/>
          <p:cNvSpPr/>
          <p:nvPr/>
        </p:nvSpPr>
        <p:spPr>
          <a:xfrm>
            <a:off x="411480" y="1207008"/>
            <a:ext cx="411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Tuesday, March 10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g386f2ab35a8_1_5"/>
          <p:cNvSpPr/>
          <p:nvPr/>
        </p:nvSpPr>
        <p:spPr>
          <a:xfrm>
            <a:off x="3657600" y="137160"/>
            <a:ext cx="36600" cy="4809600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386f2ab35a8_1_5"/>
          <p:cNvSpPr/>
          <p:nvPr/>
        </p:nvSpPr>
        <p:spPr>
          <a:xfrm>
            <a:off x="3886200" y="201168"/>
            <a:ext cx="4937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Emma, age 7.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g386f2ab35a8_1_5"/>
          <p:cNvSpPr/>
          <p:nvPr/>
        </p:nvSpPr>
        <p:spPr>
          <a:xfrm>
            <a:off x="3924775" y="2260632"/>
            <a:ext cx="4937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Calibri"/>
              <a:buNone/>
            </a:pPr>
            <a:r>
              <a:rPr lang="en-US" sz="3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Last seen playing and laughing safe at home! </a:t>
            </a:r>
            <a:endParaRPr sz="3000" b="0" i="0" u="none" strike="noStrike" cap="none">
              <a:solidFill>
                <a:srgbClr val="CBD5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Calibri"/>
              <a:buNone/>
            </a:pPr>
            <a:endParaRPr sz="3000" b="0" i="0" u="none" strike="noStrike" cap="none">
              <a:solidFill>
                <a:srgbClr val="CBD5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Calibri"/>
              <a:buNone/>
            </a:pPr>
            <a:r>
              <a:rPr lang="en-US" sz="3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Thanks to SentinelAI</a:t>
            </a:r>
            <a:endParaRPr sz="3000" b="0" i="0" u="none" strike="noStrike" cap="none">
              <a:solidFill>
                <a:srgbClr val="CBD5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386f2ab35a8_1_5"/>
          <p:cNvSpPr/>
          <p:nvPr/>
        </p:nvSpPr>
        <p:spPr>
          <a:xfrm>
            <a:off x="0" y="4480560"/>
            <a:ext cx="9144000" cy="658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SentinelAI, Emma and other children will be safe</a:t>
            </a:r>
            <a:endParaRPr sz="2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g386f2ab35a8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81900"/>
            <a:ext cx="2565699" cy="256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" y="274320"/>
            <a:ext cx="2834640" cy="23774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800K+</a:t>
            </a:r>
            <a:endParaRPr lang="en-US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91440" y="2706624"/>
            <a:ext cx="2834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Missing persons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per year in the US</a:t>
            </a:r>
          </a:p>
        </p:txBody>
      </p:sp>
      <p:sp>
        <p:nvSpPr>
          <p:cNvPr id="4" name="Shape 2"/>
          <p:cNvSpPr/>
          <p:nvPr/>
        </p:nvSpPr>
        <p:spPr>
          <a:xfrm>
            <a:off x="3044952" y="274320"/>
            <a:ext cx="36576" cy="420624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136392" y="274320"/>
            <a:ext cx="2834640" cy="23774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 hrs</a:t>
            </a:r>
            <a:endParaRPr lang="en-US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3136392" y="2706624"/>
            <a:ext cx="2834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critical search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window before the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trail goes cold</a:t>
            </a:r>
          </a:p>
        </p:txBody>
      </p:sp>
      <p:sp>
        <p:nvSpPr>
          <p:cNvPr id="7" name="Shape 5"/>
          <p:cNvSpPr/>
          <p:nvPr/>
        </p:nvSpPr>
        <p:spPr>
          <a:xfrm>
            <a:off x="6089904" y="274320"/>
            <a:ext cx="36576" cy="420624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181344" y="274320"/>
            <a:ext cx="2834640" cy="23774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$100B+</a:t>
            </a:r>
            <a:endParaRPr lang="en-US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6181344" y="2706624"/>
            <a:ext cx="2834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Total Addressable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Market for the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safety tech overlay</a:t>
            </a:r>
          </a:p>
        </p:txBody>
      </p:sp>
      <p:sp>
        <p:nvSpPr>
          <p:cNvPr id="10" name="Shape 8"/>
          <p:cNvSpPr/>
          <p:nvPr/>
        </p:nvSpPr>
        <p:spPr>
          <a:xfrm>
            <a:off x="0" y="3977640"/>
            <a:ext cx="9144000" cy="1170432"/>
          </a:xfrm>
          <a:prstGeom prst="rect">
            <a:avLst/>
          </a:prstGeom>
          <a:solidFill>
            <a:srgbClr val="1E29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65760" y="4041648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SentinelAI is not a consumer gadget. We are building the critical,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proactive safety infrastructure for the next decade.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11480" y="201168"/>
            <a:ext cx="41148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7200"/>
              <a:buFont typeface="Calibri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E8003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4:47 PM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411480" y="1207008"/>
            <a:ext cx="4114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Tuesday, March 10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3657600" y="137160"/>
            <a:ext cx="36576" cy="4809744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3886200" y="201168"/>
            <a:ext cx="493776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Emma, age 7.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3886200" y="713232"/>
            <a:ext cx="493776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Last seen leaving Sunnyvale Daycare.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3913632" y="1298448"/>
            <a:ext cx="256032" cy="256032"/>
          </a:xfrm>
          <a:prstGeom prst="ellipse">
            <a:avLst/>
          </a:prstGeom>
          <a:solidFill>
            <a:srgbClr val="161B22"/>
          </a:solidFill>
          <a:ln w="19050" cap="flat" cmpd="sng">
            <a:solidFill>
              <a:srgbClr val="6474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4023360" y="1554480"/>
            <a:ext cx="36576" cy="365760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4279392" y="1261872"/>
            <a:ext cx="9144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4:47 PM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5248656" y="1261872"/>
            <a:ext cx="356616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Emma walks out. Teacher thinks she's with her mom.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3913632" y="1975104"/>
            <a:ext cx="256032" cy="256032"/>
          </a:xfrm>
          <a:prstGeom prst="ellipse">
            <a:avLst/>
          </a:prstGeom>
          <a:solidFill>
            <a:srgbClr val="161B22"/>
          </a:solidFill>
          <a:ln w="19050" cap="flat" cmpd="sng">
            <a:solidFill>
              <a:srgbClr val="6474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4023360" y="2231136"/>
            <a:ext cx="36576" cy="365760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279392" y="1938528"/>
            <a:ext cx="9144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5:02 PM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5248656" y="1938528"/>
            <a:ext cx="356616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Mom arrives. Emma is gone. 911 called.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3913632" y="2651760"/>
            <a:ext cx="256032" cy="256032"/>
          </a:xfrm>
          <a:prstGeom prst="ellipse">
            <a:avLst/>
          </a:prstGeom>
          <a:solidFill>
            <a:srgbClr val="161B22"/>
          </a:solidFill>
          <a:ln w="19050" cap="flat" cmpd="sng">
            <a:solidFill>
              <a:srgbClr val="6474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4023360" y="2907792"/>
            <a:ext cx="36576" cy="365760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279392" y="2615184"/>
            <a:ext cx="9144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5:30 PM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248656" y="2615184"/>
            <a:ext cx="356616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Police file a report. Canvassing on foot begins.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3913632" y="3328416"/>
            <a:ext cx="256032" cy="256032"/>
          </a:xfrm>
          <a:prstGeom prst="ellipse">
            <a:avLst/>
          </a:prstGeom>
          <a:solidFill>
            <a:srgbClr val="161B22"/>
          </a:solidFill>
          <a:ln w="19050" cap="flat" cmpd="sng">
            <a:solidFill>
              <a:srgbClr val="6474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4023360" y="3584448"/>
            <a:ext cx="36576" cy="365760"/>
          </a:xfrm>
          <a:prstGeom prst="rect">
            <a:avLst/>
          </a:prstGeom>
          <a:solidFill>
            <a:srgbClr val="1E2A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4279392" y="3291840"/>
            <a:ext cx="9144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6:15 PM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5248656" y="3291840"/>
            <a:ext cx="356616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Amber Alert issued. 1.5 hours have passed.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3913632" y="4005072"/>
            <a:ext cx="256032" cy="256032"/>
          </a:xfrm>
          <a:prstGeom prst="ellipse">
            <a:avLst/>
          </a:prstGeom>
          <a:solidFill>
            <a:srgbClr val="E8003D"/>
          </a:solidFill>
          <a:ln w="19050" cap="flat" cmpd="sng">
            <a:solidFill>
              <a:srgbClr val="E80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4279392" y="3968496"/>
            <a:ext cx="9144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E8003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8:00 PM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5248656" y="3968496"/>
            <a:ext cx="356616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AABB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AAB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3+ hours gone. No sightings. Trail is cold.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0" y="4480560"/>
            <a:ext cx="9144000" cy="658368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320040" y="4544568"/>
            <a:ext cx="8503920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There were 47 cameras within 500m of that daycare. None of them were talking to each other.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81900"/>
            <a:ext cx="2565700" cy="25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457200" y="274320"/>
            <a:ext cx="822960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Amber Alert was designed in 1996.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457200" y="896112"/>
            <a:ext cx="822960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The system is broken.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457200" y="1572768"/>
            <a:ext cx="8229600" cy="36576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57200" y="1719072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1883664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/>
          <p:nvPr/>
        </p:nvSpPr>
        <p:spPr>
          <a:xfrm>
            <a:off x="1170432" y="1883664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Fires ONCE, then waits for tips.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4892040" y="1719072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920" y="1883664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/>
          <p:nvPr/>
        </p:nvSpPr>
        <p:spPr>
          <a:xfrm>
            <a:off x="5605272" y="1883664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Requires human witness to call 911.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457200" y="2596896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2761488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/>
          <p:nvPr/>
        </p:nvSpPr>
        <p:spPr>
          <a:xfrm>
            <a:off x="1170432" y="2761488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Average 90-min delay before alert.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4892040" y="2596896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920" y="2761488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5605272" y="2761488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camera network coordination.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457200" y="3474720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3639312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1170432" y="3639312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AI — just broadcast and hope.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4892040" y="3474720"/>
            <a:ext cx="4160520" cy="749808"/>
          </a:xfrm>
          <a:prstGeom prst="rect">
            <a:avLst/>
          </a:prstGeom>
          <a:solidFill>
            <a:srgbClr val="1A0A0E"/>
          </a:solidFill>
          <a:ln w="10150" cap="flat" cmpd="sng">
            <a:solidFill>
              <a:srgbClr val="3A1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920" y="3639312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5605272" y="3639312"/>
            <a:ext cx="3310128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Dead after 24–48 hours with no leads.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0" y="4645152"/>
            <a:ext cx="9144000" cy="493776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65760" y="4700016"/>
            <a:ext cx="84124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active sightings. No active leads. No system that searches.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0" y="0"/>
            <a:ext cx="9144000" cy="1024128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411480" y="182880"/>
            <a:ext cx="8321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lost to found in minutes, not hours.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731520" y="2606040"/>
            <a:ext cx="7680960" cy="73152"/>
          </a:xfrm>
          <a:prstGeom prst="rect">
            <a:avLst/>
          </a:prstGeom>
          <a:solidFill>
            <a:srgbClr val="10B981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320040" y="1170432"/>
            <a:ext cx="1554480" cy="34290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20040" y="1170432"/>
            <a:ext cx="1554480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411480" y="1261872"/>
            <a:ext cx="502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832104" y="1280160"/>
            <a:ext cx="530352" cy="530352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256" y="1353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>
            <a:off x="411480" y="1920240"/>
            <a:ext cx="1371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Parent Alerts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411480" y="2377440"/>
            <a:ext cx="13716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One tap. Upload photo.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Done in 15 seconds.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874520" y="2578608"/>
            <a:ext cx="164592" cy="12801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039112" y="1170432"/>
            <a:ext cx="1554480" cy="34290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2039112" y="1170432"/>
            <a:ext cx="1554480" cy="64008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2130552" y="1261872"/>
            <a:ext cx="502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2551176" y="1280160"/>
            <a:ext cx="530352" cy="530352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4328" y="1353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2130552" y="1920240"/>
            <a:ext cx="1371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 Activates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2130552" y="2377440"/>
            <a:ext cx="13716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Every dashcam within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 miles starts scanning.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3593592" y="2578608"/>
            <a:ext cx="164592" cy="12801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3758184" y="1170432"/>
            <a:ext cx="1554480" cy="34290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3758184" y="1170432"/>
            <a:ext cx="1554480" cy="64008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3849624" y="1261872"/>
            <a:ext cx="502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4270248" y="1280160"/>
            <a:ext cx="530352" cy="530352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1353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3849624" y="1920240"/>
            <a:ext cx="1371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Matches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3849624" y="2377440"/>
            <a:ext cx="13716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Edge AI. 99%+ accuracy.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No human needed.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5312664" y="2578608"/>
            <a:ext cx="164592" cy="12801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5477256" y="1170432"/>
            <a:ext cx="1554480" cy="34290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5477256" y="1170432"/>
            <a:ext cx="1554480" cy="64008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568696" y="1261872"/>
            <a:ext cx="502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989320" y="1280160"/>
            <a:ext cx="530352" cy="530352"/>
          </a:xfrm>
          <a:prstGeom prst="ellipse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2472" y="1353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5568696" y="1920240"/>
            <a:ext cx="1371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Live Sighting Map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5568696" y="2377440"/>
            <a:ext cx="13716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GPS pinned. Police +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parents see it in 30s.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7031736" y="2578608"/>
            <a:ext cx="164592" cy="12801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196328" y="1170432"/>
            <a:ext cx="1554480" cy="3429000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196328" y="1170432"/>
            <a:ext cx="1554480" cy="64008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7287768" y="1261872"/>
            <a:ext cx="502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7708392" y="1280160"/>
            <a:ext cx="530352" cy="530352"/>
          </a:xfrm>
          <a:prstGeom prst="ellipse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81544" y="1353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7287768" y="1920240"/>
            <a:ext cx="1371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Police Notified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287768" y="2377440"/>
            <a:ext cx="13716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Auto-alert: GPS coordinates,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screenshot, confidence.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0" y="4663440"/>
            <a:ext cx="9144000" cy="475488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0" y="4663440"/>
            <a:ext cx="9144000" cy="4572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365760" y="4718304"/>
            <a:ext cx="84124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Under 3 minutes  ·  Scan every 30 seconds  ·  Family updated every 5 minutes  ·  Never stops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411479" y="137160"/>
            <a:ext cx="8597913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SentAI Cam Network — Why Drivers &amp; OEMs Say Yes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411480" y="777240"/>
            <a:ext cx="8321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We don't ask for camera access. We give them a free 4K AI dashcam. Here's why they say yes.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411480" y="1078992"/>
            <a:ext cx="594360" cy="6400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051560" y="1078992"/>
            <a:ext cx="7680960" cy="64008"/>
          </a:xfrm>
          <a:prstGeom prst="rect">
            <a:avLst/>
          </a:prstGeom>
          <a:solidFill>
            <a:srgbClr val="D8E6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84048" y="1207008"/>
            <a:ext cx="2651760" cy="34015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84048" y="1207008"/>
            <a:ext cx="2651760" cy="73152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530352" y="1353312"/>
            <a:ext cx="235915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The Offer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475488" y="1792224"/>
            <a:ext cx="2487168" cy="822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0E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566928" y="1947672"/>
            <a:ext cx="402336" cy="402336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255" y="2003999"/>
            <a:ext cx="289682" cy="28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1042416" y="2032155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Free 4K Dashcam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75488" y="2724912"/>
            <a:ext cx="2487168" cy="822960"/>
          </a:xfrm>
          <a:prstGeom prst="rect">
            <a:avLst/>
          </a:prstGeom>
          <a:solidFill>
            <a:srgbClr val="F5F8FF"/>
          </a:solidFill>
          <a:ln w="9525" cap="flat" cmpd="sng">
            <a:solidFill>
              <a:srgbClr val="E0E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66928" y="2880360"/>
            <a:ext cx="402336" cy="402336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55" y="2936687"/>
            <a:ext cx="289682" cy="28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1042416" y="2816352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Edge AI On-Device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042416" y="3108960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Faces matched locally.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No footage leaves vehicle.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75488" y="3657600"/>
            <a:ext cx="2487168" cy="822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0E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66928" y="3813048"/>
            <a:ext cx="402336" cy="402336"/>
          </a:xfrm>
          <a:prstGeom prst="ellipse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255" y="3869375"/>
            <a:ext cx="289682" cy="289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1042416" y="3749040"/>
            <a:ext cx="18288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Privacy First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042416" y="4041648"/>
            <a:ext cx="1828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Opt-in. No raw video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stored or transmitted.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3218688" y="1207008"/>
            <a:ext cx="2651760" cy="34015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3218688" y="1207008"/>
            <a:ext cx="2651760" cy="73152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3364992" y="1353312"/>
            <a:ext cx="235915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Uber &amp; Lyft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3364992" y="1755648"/>
            <a:ext cx="2359152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Safety cost center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→ Revenue engine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310128" y="2432304"/>
            <a:ext cx="246888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050" b="0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Drivers save $200 using</a:t>
            </a:r>
            <a:r>
              <a:rPr lang="en-US" sz="1050" b="1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 SentA</a:t>
            </a:r>
            <a:r>
              <a:rPr lang="en-US" sz="1050" b="1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1050" b="1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CAM</a:t>
            </a:r>
            <a:r>
              <a:rPr lang="en-US" sz="1050" b="0" i="0" u="none" strike="noStrike" cap="none" dirty="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 vs buying their own dashcam - Driver and Rider safety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3310128" y="2926080"/>
            <a:ext cx="246888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050" b="1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Revenue share</a:t>
            </a: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 with Uber/Lyft and driver for every alert triggered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310128" y="3419856"/>
            <a:ext cx="246888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Massive PR win: 'Uber helps find missing children'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3310128" y="3913632"/>
            <a:ext cx="246888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Turns fleet into city intelligence infrastructure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6053328" y="1207008"/>
            <a:ext cx="2706624" cy="1572768"/>
          </a:xfrm>
          <a:prstGeom prst="rect">
            <a:avLst/>
          </a:prstGeom>
          <a:solidFill>
            <a:srgbClr val="EBF5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6053328" y="1207008"/>
            <a:ext cx="2706624" cy="73152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6199632" y="1335024"/>
            <a:ext cx="239572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Phase 1 — $50K Total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6144768" y="1700784"/>
            <a:ext cx="2523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000" dirty="0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r>
              <a:rPr lang="en-US" sz="1000" b="0" i="0" u="none" strike="noStrike" cap="none" dirty="0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 SentAI Cam nodes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6053328" y="2944368"/>
            <a:ext cx="2706624" cy="1664208"/>
          </a:xfrm>
          <a:prstGeom prst="rect">
            <a:avLst/>
          </a:prstGeom>
          <a:solidFill>
            <a:srgbClr val="F5EEFF"/>
          </a:solidFill>
          <a:ln w="9525" cap="flat" cmpd="sng">
            <a:solidFill>
              <a:srgbClr val="E2EAF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6053328" y="2944368"/>
            <a:ext cx="2706624" cy="73152"/>
          </a:xfrm>
          <a:prstGeom prst="rect">
            <a:avLst/>
          </a:prstGeom>
          <a:solidFill>
            <a:srgbClr val="7B3F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6199632" y="3072384"/>
            <a:ext cx="239572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3FA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7B3FA0"/>
                </a:solidFill>
                <a:latin typeface="Calibri"/>
                <a:ea typeface="Calibri"/>
                <a:cs typeface="Calibri"/>
                <a:sym typeface="Calibri"/>
              </a:rPr>
              <a:t>Phase 2 — Car OEM Vision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6144768" y="3438144"/>
            <a:ext cx="2523744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70M+ connected vehicles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Software-only — zero hardware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Our national moat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6144768" y="4206240"/>
            <a:ext cx="2523744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3FA0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7B3FA0"/>
                </a:solidFill>
                <a:latin typeface="Calibri"/>
                <a:ea typeface="Calibri"/>
                <a:cs typeface="Calibri"/>
                <a:sym typeface="Calibri"/>
              </a:rPr>
              <a:t>Car OEMs unlock recurring software revenue with differentiated safety feature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84048" y="4681728"/>
            <a:ext cx="8375904" cy="329184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457200" y="4727448"/>
            <a:ext cx="82296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Dashcams installed  →  Network detects  →  Data sold to cities  →  More drivers opt in  →  Network gets denser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411480" y="182880"/>
            <a:ext cx="8321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difference between lost and found is time.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457200" y="3703320"/>
            <a:ext cx="8229600" cy="45720"/>
          </a:xfrm>
          <a:prstGeom prst="rect">
            <a:avLst/>
          </a:prstGeom>
          <a:solidFill>
            <a:srgbClr val="2A3A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457200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201168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1627632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371600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15m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2798064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2542032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30m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3968496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3712464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1h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5138928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4882896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90m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6309360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053328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2h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7479792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223760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3h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8650224" y="3611880"/>
            <a:ext cx="36576" cy="201168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8394192" y="3831336"/>
            <a:ext cx="56692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6h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457200" y="1078992"/>
            <a:ext cx="1481328" cy="365760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457200" y="1078992"/>
            <a:ext cx="1481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AMBER ALERT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2029968" y="1078992"/>
            <a:ext cx="1005840" cy="365760"/>
          </a:xfrm>
          <a:prstGeom prst="rect">
            <a:avLst/>
          </a:prstGeom>
          <a:solidFill>
            <a:srgbClr val="1A0A0D"/>
          </a:solidFill>
          <a:ln w="9525" cap="flat" cmpd="sng">
            <a:solidFill>
              <a:srgbClr val="4A1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2029968" y="1078992"/>
            <a:ext cx="1005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44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993344"/>
                </a:solidFill>
                <a:latin typeface="Calibri"/>
                <a:ea typeface="Calibri"/>
                <a:cs typeface="Calibri"/>
                <a:sym typeface="Calibri"/>
              </a:rPr>
              <a:t>Filing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090672" y="1078992"/>
            <a:ext cx="1005840" cy="365760"/>
          </a:xfrm>
          <a:prstGeom prst="rect">
            <a:avLst/>
          </a:prstGeom>
          <a:solidFill>
            <a:srgbClr val="1A0A0D"/>
          </a:solidFill>
          <a:ln w="9525" cap="flat" cmpd="sng">
            <a:solidFill>
              <a:srgbClr val="4A1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3090672" y="1078992"/>
            <a:ext cx="1005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44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993344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4462272" y="1076373"/>
            <a:ext cx="54864" cy="365760"/>
          </a:xfrm>
          <a:prstGeom prst="rect">
            <a:avLst/>
          </a:prstGeom>
          <a:solidFill>
            <a:srgbClr val="E8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3566160" y="603504"/>
            <a:ext cx="1828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850"/>
              <a:buFont typeface="Calibri"/>
              <a:buNone/>
            </a:pPr>
            <a:r>
              <a:rPr lang="en-US" sz="8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Alert fires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850"/>
              <a:buFont typeface="Calibri"/>
              <a:buNone/>
            </a:pPr>
            <a:r>
              <a:rPr lang="en-US" sz="850" b="1" i="0" u="none" strike="noStrike" cap="none">
                <a:solidFill>
                  <a:srgbClr val="E8003D"/>
                </a:solidFill>
                <a:latin typeface="Calibri"/>
                <a:ea typeface="Calibri"/>
                <a:cs typeface="Calibri"/>
                <a:sym typeface="Calibri"/>
              </a:rPr>
              <a:t>@ 90 min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4517136" y="1078992"/>
            <a:ext cx="4626864" cy="365760"/>
          </a:xfrm>
          <a:prstGeom prst="rect">
            <a:avLst/>
          </a:prstGeom>
          <a:solidFill>
            <a:srgbClr val="0E0509"/>
          </a:solidFill>
          <a:ln w="9525" cap="flat" cmpd="sng">
            <a:solidFill>
              <a:srgbClr val="2A0A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4572000" y="1115568"/>
            <a:ext cx="4480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950"/>
              <a:buFont typeface="Calibri"/>
              <a:buNone/>
            </a:pPr>
            <a:r>
              <a:rPr lang="en-US" sz="950" b="0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Broadcast sent. No active search. Waiting for public tips.</a:t>
            </a:r>
            <a:endParaRPr sz="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3200400" y="1554480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5029200" y="1554480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6400800" y="1554480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7772400" y="1554480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8412480" y="1554480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✕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5303520" y="1828800"/>
            <a:ext cx="22860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233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662233"/>
                </a:solidFill>
                <a:latin typeface="Calibri"/>
                <a:ea typeface="Calibri"/>
                <a:cs typeface="Calibri"/>
                <a:sym typeface="Calibri"/>
              </a:rPr>
              <a:t>No family update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457200" y="2487168"/>
            <a:ext cx="1481328" cy="36576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457200" y="2487168"/>
            <a:ext cx="1481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SENTINELAI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2029968" y="2487168"/>
            <a:ext cx="384048" cy="365760"/>
          </a:xfrm>
          <a:prstGeom prst="rect">
            <a:avLst/>
          </a:prstGeom>
          <a:solidFill>
            <a:srgbClr val="0A1F3A"/>
          </a:solidFill>
          <a:ln w="1015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2029968" y="2487168"/>
            <a:ext cx="384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15s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2414016" y="2487168"/>
            <a:ext cx="6272784" cy="365760"/>
          </a:xfrm>
          <a:prstGeom prst="rect">
            <a:avLst/>
          </a:prstGeom>
          <a:solidFill>
            <a:srgbClr val="071828"/>
          </a:solidFill>
          <a:ln w="10150" cap="flat" cmpd="sng">
            <a:solidFill>
              <a:srgbClr val="00C8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2468880" y="2523744"/>
            <a:ext cx="61447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AI mesh scanning every 30 seconds — never stops — never waits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395728" y="2487707"/>
            <a:ext cx="45720" cy="36576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1703067" y="2256274"/>
            <a:ext cx="146304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850"/>
              <a:buFont typeface="Calibri"/>
              <a:buNone/>
            </a:pPr>
            <a:r>
              <a:rPr lang="en-US" sz="85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Match &lt; 3 min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100584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219456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38328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457200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576072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694944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8138160" y="2944368"/>
            <a:ext cx="3291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3200400" y="3218688"/>
            <a:ext cx="2926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850"/>
              <a:buFont typeface="Calibri"/>
              <a:buNone/>
            </a:pPr>
            <a:r>
              <a:rPr lang="en-US" sz="850" b="0" i="1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Live update every 5 min</a:t>
            </a:r>
            <a:endParaRPr sz="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0" y="4663440"/>
            <a:ext cx="9144000" cy="475488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0" y="4663440"/>
            <a:ext cx="9144000" cy="45720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365760" y="4718304"/>
            <a:ext cx="841248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rPr lang="en-US" sz="12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Amber Alert waits for public tips.  The SentinelAI mesh scans every 30 seconds and never stops.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411480" y="182880"/>
            <a:ext cx="832104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cohesive, three-layer safety infrastructure.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93192" y="928116"/>
            <a:ext cx="2724912" cy="3639312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384048" y="1170432"/>
            <a:ext cx="2724912" cy="73152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521208" y="1298448"/>
            <a:ext cx="245059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THE TRIGGER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1417320" y="1627632"/>
            <a:ext cx="658368" cy="658368"/>
          </a:xfrm>
          <a:prstGeom prst="ellipse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328" y="1691640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9"/>
          <p:cNvSpPr/>
          <p:nvPr/>
        </p:nvSpPr>
        <p:spPr>
          <a:xfrm>
            <a:off x="493776" y="2377440"/>
            <a:ext cx="2505456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Wearable GPS Tags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1024128" y="2834640"/>
            <a:ext cx="1444752" cy="3657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493776" y="2926080"/>
            <a:ext cx="2505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Screen-free. 14 days battery.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GPS geofence for 0–5 year olds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and elderly.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3264408" y="1170432"/>
            <a:ext cx="2724912" cy="3396996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3264408" y="1170432"/>
            <a:ext cx="2724912" cy="73152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3401568" y="1298448"/>
            <a:ext cx="245059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THE MESH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4297680" y="1627632"/>
            <a:ext cx="658368" cy="658368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688" y="1691640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9"/>
          <p:cNvSpPr/>
          <p:nvPr/>
        </p:nvSpPr>
        <p:spPr>
          <a:xfrm>
            <a:off x="3374136" y="2377440"/>
            <a:ext cx="2505456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Vehicle Camera Network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3904488" y="2834640"/>
            <a:ext cx="1444752" cy="36576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3374136" y="2926080"/>
            <a:ext cx="2505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Free 4K SentAI Cam (dashcams) in Uber,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Lyft, school buses. Rolling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detection nodes, 24/7.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6144768" y="1170432"/>
            <a:ext cx="2724912" cy="3396996"/>
          </a:xfrm>
          <a:prstGeom prst="rect">
            <a:avLst/>
          </a:prstGeom>
          <a:solidFill>
            <a:srgbClr val="161B22"/>
          </a:solidFill>
          <a:ln w="9525" cap="flat" cmpd="sng">
            <a:solidFill>
              <a:srgbClr val="1F293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50800" dir="8100000" algn="bl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6144768" y="1170432"/>
            <a:ext cx="2724912" cy="7315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6281928" y="1298448"/>
            <a:ext cx="245059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7178040" y="1627632"/>
            <a:ext cx="658368" cy="658368"/>
          </a:xfrm>
          <a:prstGeom prst="ellipse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2048" y="1691640"/>
            <a:ext cx="530352" cy="5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9"/>
          <p:cNvSpPr/>
          <p:nvPr/>
        </p:nvSpPr>
        <p:spPr>
          <a:xfrm>
            <a:off x="6254496" y="2377440"/>
            <a:ext cx="2505456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Vision Agent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6784848" y="2834640"/>
            <a:ext cx="1444752" cy="36576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6254496" y="2926080"/>
            <a:ext cx="2505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Core IP. Validates matches,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updates live map, routes GPS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alerts to law enforcement.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3081528" y="3127248"/>
            <a:ext cx="182880" cy="36576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0" y="4688985"/>
            <a:ext cx="9144000" cy="457200"/>
          </a:xfrm>
          <a:prstGeom prst="rect">
            <a:avLst/>
          </a:prstGeom>
          <a:solidFill>
            <a:srgbClr val="161B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5961888" y="3127248"/>
            <a:ext cx="182880" cy="36576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365760" y="4736592"/>
            <a:ext cx="841248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The Trigger activates the Mesh. The Mesh feeds the Brain. The Brain finds the child.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/>
          <p:nvPr/>
        </p:nvSpPr>
        <p:spPr>
          <a:xfrm>
            <a:off x="457199" y="164592"/>
            <a:ext cx="8607287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Infrastructure, </a:t>
            </a:r>
            <a:r>
              <a:rPr lang="en-US" sz="4000" b="1" i="0" u="none" strike="noStrike" cap="none">
                <a:solidFill>
                  <a:srgbClr val="1A6FFF"/>
                </a:solidFill>
                <a:latin typeface="Calibri"/>
                <a:ea typeface="Calibri"/>
                <a:cs typeface="Calibri"/>
                <a:sym typeface="Calibri"/>
              </a:rPr>
              <a:t>not a consumer gadget.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594362" y="1018760"/>
            <a:ext cx="2697480" cy="402336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594362" y="1018760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3346706" y="1018760"/>
            <a:ext cx="1188720" cy="402336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3346706" y="101876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SentinelAI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4590290" y="1018760"/>
            <a:ext cx="1188720" cy="402336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4590290" y="101876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Apple Watch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5833874" y="1018760"/>
            <a:ext cx="1005840" cy="402336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5833874" y="1018760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AirTag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6894578" y="1018760"/>
            <a:ext cx="1481328" cy="402336"/>
          </a:xfrm>
          <a:prstGeom prst="rect">
            <a:avLst/>
          </a:prstGeom>
          <a:solidFill>
            <a:srgbClr val="0B1E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6894578" y="1018760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Amber Alert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94362" y="1475960"/>
            <a:ext cx="269748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594362" y="1475960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Active AI Search (not passive)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3346706" y="1475960"/>
            <a:ext cx="1188720" cy="402336"/>
          </a:xfrm>
          <a:prstGeom prst="rect">
            <a:avLst/>
          </a:prstGeom>
          <a:solidFill>
            <a:srgbClr val="0D2A4A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3346706" y="147596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4590290" y="1475960"/>
            <a:ext cx="118872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4590290" y="147596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5833874" y="1475960"/>
            <a:ext cx="100584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5833874" y="1475960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894578" y="1475960"/>
            <a:ext cx="1481328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6894578" y="1475960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594362" y="1914872"/>
            <a:ext cx="269748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594362" y="1914872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4K Dashcam Mesh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3346706" y="1914872"/>
            <a:ext cx="1188720" cy="402336"/>
          </a:xfrm>
          <a:prstGeom prst="rect">
            <a:avLst/>
          </a:prstGeom>
          <a:solidFill>
            <a:srgbClr val="0D2A4A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3346706" y="1914872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4590290" y="1914872"/>
            <a:ext cx="118872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4590290" y="1914872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5833874" y="1914872"/>
            <a:ext cx="100584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5833874" y="1914872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6894578" y="1914872"/>
            <a:ext cx="1481328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6894578" y="1914872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594362" y="2353784"/>
            <a:ext cx="269748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594362" y="2353784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Works w/o Child's Device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3346706" y="2353784"/>
            <a:ext cx="1188720" cy="402336"/>
          </a:xfrm>
          <a:prstGeom prst="rect">
            <a:avLst/>
          </a:prstGeom>
          <a:solidFill>
            <a:srgbClr val="0D2A4A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3346706" y="2353784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4590290" y="2353784"/>
            <a:ext cx="118872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4590290" y="2353784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NO (dead zone)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5833874" y="2353784"/>
            <a:ext cx="100584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5833874" y="2353784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Partial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6894578" y="2353784"/>
            <a:ext cx="1481328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6894578" y="2353784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YES (broadcast only)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594362" y="2792696"/>
            <a:ext cx="269748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594362" y="2792696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&lt; 3 Min Response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3346706" y="2792696"/>
            <a:ext cx="1188720" cy="402336"/>
          </a:xfrm>
          <a:prstGeom prst="rect">
            <a:avLst/>
          </a:prstGeom>
          <a:solidFill>
            <a:srgbClr val="0D2A4A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3346706" y="2792696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4590290" y="2792696"/>
            <a:ext cx="118872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4590290" y="2792696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833874" y="2792696"/>
            <a:ext cx="100584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5833874" y="2792696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6894578" y="2792696"/>
            <a:ext cx="1481328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6894578" y="2792696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594362" y="3231608"/>
            <a:ext cx="269748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594362" y="3231608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Law Enforcement Live Feed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3346706" y="3231608"/>
            <a:ext cx="1188720" cy="402336"/>
          </a:xfrm>
          <a:prstGeom prst="rect">
            <a:avLst/>
          </a:prstGeom>
          <a:solidFill>
            <a:srgbClr val="0D2A4A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3346706" y="3231608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FF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C8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4590290" y="3231608"/>
            <a:ext cx="118872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4590290" y="3231608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NO (warrant)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5833874" y="3231608"/>
            <a:ext cx="1005840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5833874" y="3231608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6894578" y="3231608"/>
            <a:ext cx="1481328" cy="402336"/>
          </a:xfrm>
          <a:prstGeom prst="rect">
            <a:avLst/>
          </a:prstGeom>
          <a:solidFill>
            <a:srgbClr val="0D1117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6894578" y="3231608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Partial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594362" y="3670520"/>
            <a:ext cx="269748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3346706" y="3670520"/>
            <a:ext cx="1188720" cy="402336"/>
          </a:xfrm>
          <a:prstGeom prst="rect">
            <a:avLst/>
          </a:prstGeom>
          <a:solidFill>
            <a:srgbClr val="1A0D0E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594362" y="3670520"/>
            <a:ext cx="269748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6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Battery Life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3346706" y="367052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3D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14 Days</a:t>
            </a:r>
            <a:endParaRPr sz="1050" b="0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4590290" y="3670520"/>
            <a:ext cx="118872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4590290" y="3670520"/>
            <a:ext cx="11887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18–36 hrs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5833874" y="3670520"/>
            <a:ext cx="1005840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5833874" y="3670520"/>
            <a:ext cx="100584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~1 Year</a:t>
            </a: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6894578" y="3670520"/>
            <a:ext cx="1481328" cy="402336"/>
          </a:xfrm>
          <a:prstGeom prst="rect">
            <a:avLst/>
          </a:prstGeom>
          <a:solidFill>
            <a:srgbClr val="111820"/>
          </a:solidFill>
          <a:ln w="9525" cap="flat" cmpd="sng">
            <a:solidFill>
              <a:srgbClr val="1E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6894578" y="3670520"/>
            <a:ext cx="1481328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365760" y="4517136"/>
            <a:ext cx="8385048" cy="475488"/>
          </a:xfrm>
          <a:prstGeom prst="rect">
            <a:avLst/>
          </a:prstGeom>
          <a:solidFill>
            <a:srgbClr val="1A6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457200" y="4553712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lang="en-US" sz="11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2: We build the SentinelAI app FOR Apple Watch. They provide hardware. We provide the network.</a:t>
            </a:r>
            <a:endParaRPr sz="1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1856</Words>
  <Application>Microsoft Office PowerPoint</Application>
  <PresentationFormat>On-screen Show (16:9)</PresentationFormat>
  <Paragraphs>371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cp:lastModifiedBy>Satyendra Tamma</cp:lastModifiedBy>
  <cp:revision>4</cp:revision>
  <dcterms:created xsi:type="dcterms:W3CDTF">2026-04-07T22:42:44Z</dcterms:created>
  <dcterms:modified xsi:type="dcterms:W3CDTF">2026-04-09T01:52:00Z</dcterms:modified>
</cp:coreProperties>
</file>